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Arial Bold" charset="1" panose="020B0802020202020204"/>
      <p:regular r:id="rId27"/>
    </p:embeddedFont>
    <p:embeddedFont>
      <p:font typeface="Calibri (MS)" charset="1" panose="020F0502020204030204"/>
      <p:regular r:id="rId28"/>
    </p:embeddedFont>
    <p:embeddedFont>
      <p:font typeface="Kollektif Bold Italics" charset="1" panose="020B0604020101010102"/>
      <p:regular r:id="rId29"/>
    </p:embeddedFont>
    <p:embeddedFont>
      <p:font typeface="ITC Franklin Gothic LT" charset="1" panose="020B0504030503020204"/>
      <p:regular r:id="rId30"/>
    </p:embeddedFont>
    <p:embeddedFont>
      <p:font typeface="Kollektif Bold" charset="1" panose="020B0604020101010102"/>
      <p:regular r:id="rId31"/>
    </p:embeddedFont>
    <p:embeddedFont>
      <p:font typeface="Calibri (MS) Bold" charset="1" panose="020F0702030404030204"/>
      <p:regular r:id="rId32"/>
    </p:embeddedFont>
    <p:embeddedFont>
      <p:font typeface="Kollektif" charset="1" panose="020B0604020101010102"/>
      <p:regular r:id="rId33"/>
    </p:embeddedFont>
    <p:embeddedFont>
      <p:font typeface="Nunito Bold" charset="1" panose="000008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2.png>
</file>

<file path=ppt/media/image3.jpe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6.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7.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8.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github.com/AshishY551" TargetMode="External" Type="http://schemas.openxmlformats.org/officeDocument/2006/relationships/hyperlink"/><Relationship Id="rId4" Target="https://github.com/AshishY551/Agentic_AI_Health_Symptom_Checker" TargetMode="External" Type="http://schemas.openxmlformats.org/officeDocument/2006/relationships/hyperlink"/><Relationship Id="rId5" Target="https://www.linkedin.com/in/ashish-yadav-940795279/" TargetMode="External" Type="http://schemas.openxmlformats.org/officeDocument/2006/relationships/hyperlink"/></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669801" y="4628646"/>
            <a:ext cx="16948398" cy="5007224"/>
            <a:chOff x="0" y="0"/>
            <a:chExt cx="22597864" cy="6676298"/>
          </a:xfrm>
        </p:grpSpPr>
        <p:sp>
          <p:nvSpPr>
            <p:cNvPr name="Freeform 11" id="11"/>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grpSp>
        <p:nvGrpSpPr>
          <p:cNvPr name="Group 12" id="12"/>
          <p:cNvGrpSpPr/>
          <p:nvPr/>
        </p:nvGrpSpPr>
        <p:grpSpPr>
          <a:xfrm rot="0">
            <a:off x="2038662" y="2732452"/>
            <a:ext cx="13716000" cy="1466667"/>
            <a:chOff x="0" y="0"/>
            <a:chExt cx="18288000" cy="1955556"/>
          </a:xfrm>
        </p:grpSpPr>
        <p:sp>
          <p:nvSpPr>
            <p:cNvPr name="Freeform 13" id="13"/>
            <p:cNvSpPr/>
            <p:nvPr/>
          </p:nvSpPr>
          <p:spPr>
            <a:xfrm flipH="false" flipV="false" rot="0">
              <a:off x="0" y="0"/>
              <a:ext cx="18288000" cy="1955556"/>
            </a:xfrm>
            <a:custGeom>
              <a:avLst/>
              <a:gdLst/>
              <a:ahLst/>
              <a:cxnLst/>
              <a:rect r="r" b="b" t="t" l="l"/>
              <a:pathLst>
                <a:path h="1955556" w="18288000">
                  <a:moveTo>
                    <a:pt x="0" y="0"/>
                  </a:moveTo>
                  <a:lnTo>
                    <a:pt x="18288000" y="0"/>
                  </a:lnTo>
                  <a:lnTo>
                    <a:pt x="18288000" y="1955556"/>
                  </a:lnTo>
                  <a:lnTo>
                    <a:pt x="0" y="1955556"/>
                  </a:lnTo>
                  <a:close/>
                </a:path>
              </a:pathLst>
            </a:custGeom>
            <a:solidFill>
              <a:srgbClr val="000000">
                <a:alpha val="0"/>
              </a:srgbClr>
            </a:solidFill>
          </p:spPr>
        </p:sp>
        <p:sp>
          <p:nvSpPr>
            <p:cNvPr name="TextBox 14" id="14"/>
            <p:cNvSpPr txBox="true"/>
            <p:nvPr/>
          </p:nvSpPr>
          <p:spPr>
            <a:xfrm>
              <a:off x="0" y="-104775"/>
              <a:ext cx="18288000" cy="2060331"/>
            </a:xfrm>
            <a:prstGeom prst="rect">
              <a:avLst/>
            </a:prstGeom>
          </p:spPr>
          <p:txBody>
            <a:bodyPr anchor="b" rtlCol="false" tIns="0" lIns="0" bIns="0" rIns="0"/>
            <a:lstStyle/>
            <a:p>
              <a:pPr algn="ctr">
                <a:lnSpc>
                  <a:spcPts val="6480"/>
                </a:lnSpc>
              </a:pPr>
              <a:r>
                <a:rPr lang="en-US" sz="5400" b="true">
                  <a:solidFill>
                    <a:srgbClr val="1CADE4"/>
                  </a:solidFill>
                  <a:latin typeface="Arial Bold"/>
                  <a:ea typeface="Arial Bold"/>
                  <a:cs typeface="Arial Bold"/>
                  <a:sym typeface="Arial Bold"/>
                </a:rPr>
                <a:t>Agentic AI Health Symptom Checker</a:t>
              </a:r>
            </a:p>
          </p:txBody>
        </p:sp>
      </p:grpSp>
      <p:sp>
        <p:nvSpPr>
          <p:cNvPr name="TextBox 15" id="15"/>
          <p:cNvSpPr txBox="true"/>
          <p:nvPr/>
        </p:nvSpPr>
        <p:spPr>
          <a:xfrm rot="0">
            <a:off x="-403233" y="1501952"/>
            <a:ext cx="18907092" cy="819150"/>
          </a:xfrm>
          <a:prstGeom prst="rect">
            <a:avLst/>
          </a:prstGeom>
        </p:spPr>
        <p:txBody>
          <a:bodyPr anchor="t" rtlCol="false" tIns="0" lIns="0" bIns="0" rIns="0">
            <a:spAutoFit/>
          </a:bodyPr>
          <a:lstStyle/>
          <a:p>
            <a:pPr algn="ctr">
              <a:lnSpc>
                <a:spcPts val="5759"/>
              </a:lnSpc>
            </a:pPr>
            <a:r>
              <a:rPr lang="en-US" sz="4800" b="true">
                <a:solidFill>
                  <a:srgbClr val="1482AC"/>
                </a:solidFill>
                <a:latin typeface="Arial Bold"/>
                <a:ea typeface="Arial Bold"/>
                <a:cs typeface="Arial Bold"/>
                <a:sym typeface="Arial Bold"/>
              </a:rPr>
              <a:t>AGENTIC AI PROJECT</a:t>
            </a:r>
          </a:p>
        </p:txBody>
      </p:sp>
      <p:sp>
        <p:nvSpPr>
          <p:cNvPr name="TextBox 16" id="16"/>
          <p:cNvSpPr txBox="true"/>
          <p:nvPr/>
        </p:nvSpPr>
        <p:spPr>
          <a:xfrm rot="0">
            <a:off x="2403631" y="5704606"/>
            <a:ext cx="14168227" cy="3333750"/>
          </a:xfrm>
          <a:prstGeom prst="rect">
            <a:avLst/>
          </a:prstGeom>
        </p:spPr>
        <p:txBody>
          <a:bodyPr anchor="t" rtlCol="false" tIns="0" lIns="0" bIns="0" rIns="0">
            <a:spAutoFit/>
          </a:bodyPr>
          <a:lstStyle/>
          <a:p>
            <a:pPr algn="l">
              <a:lnSpc>
                <a:spcPts val="4327"/>
              </a:lnSpc>
            </a:pPr>
            <a:r>
              <a:rPr lang="en-US" sz="3605" b="true">
                <a:solidFill>
                  <a:srgbClr val="FFDE59"/>
                </a:solidFill>
                <a:latin typeface="Arial Bold"/>
                <a:ea typeface="Arial Bold"/>
                <a:cs typeface="Arial Bold"/>
                <a:sym typeface="Arial Bold"/>
              </a:rPr>
              <a:t>Presented By: Ashish Yadav</a:t>
            </a:r>
          </a:p>
          <a:p>
            <a:pPr algn="l">
              <a:lnSpc>
                <a:spcPts val="4327"/>
              </a:lnSpc>
            </a:pPr>
            <a:r>
              <a:rPr lang="en-US" sz="3605" b="true">
                <a:solidFill>
                  <a:srgbClr val="FFDE59"/>
                </a:solidFill>
                <a:latin typeface="Arial Bold"/>
                <a:ea typeface="Arial Bold"/>
                <a:cs typeface="Arial Bold"/>
                <a:sym typeface="Arial Bold"/>
              </a:rPr>
              <a:t>Student name : Ashish Yadav</a:t>
            </a:r>
          </a:p>
          <a:p>
            <a:pPr algn="l">
              <a:lnSpc>
                <a:spcPts val="4327"/>
              </a:lnSpc>
            </a:pPr>
            <a:r>
              <a:rPr lang="en-US" sz="3605" b="true">
                <a:solidFill>
                  <a:srgbClr val="FFDE59"/>
                </a:solidFill>
                <a:latin typeface="Arial Bold"/>
                <a:ea typeface="Arial Bold"/>
                <a:cs typeface="Arial Bold"/>
                <a:sym typeface="Arial Bold"/>
              </a:rPr>
              <a:t>College Name &amp; Department : Maharaja Surajmal Institute Of Technology, GGSIPU</a:t>
            </a:r>
          </a:p>
          <a:p>
            <a:pPr algn="l">
              <a:lnSpc>
                <a:spcPts val="4327"/>
              </a:lnSpc>
            </a:pPr>
            <a:r>
              <a:rPr lang="en-US" sz="3605" b="true">
                <a:solidFill>
                  <a:srgbClr val="FFDE59"/>
                </a:solidFill>
                <a:latin typeface="Arial Bold"/>
                <a:ea typeface="Arial Bold"/>
                <a:cs typeface="Arial Bold"/>
                <a:sym typeface="Arial Bold"/>
              </a:rPr>
              <a:t>Mail:ypratap510@gmail.com</a:t>
            </a:r>
          </a:p>
          <a:p>
            <a:pPr algn="l">
              <a:lnSpc>
                <a:spcPts val="4327"/>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727505" y="9656865"/>
            <a:ext cx="1688707" cy="547689"/>
            <a:chOff x="0" y="0"/>
            <a:chExt cx="2251610" cy="730252"/>
          </a:xfrm>
        </p:grpSpPr>
        <p:sp>
          <p:nvSpPr>
            <p:cNvPr name="Freeform 3" id="3"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sp>
        <p:nvSpPr>
          <p:cNvPr name="Freeform 4" id="4"/>
          <p:cNvSpPr/>
          <p:nvPr/>
        </p:nvSpPr>
        <p:spPr>
          <a:xfrm flipH="false" flipV="false" rot="0">
            <a:off x="-213298" y="-1751997"/>
            <a:ext cx="18714595" cy="13790994"/>
          </a:xfrm>
          <a:custGeom>
            <a:avLst/>
            <a:gdLst/>
            <a:ahLst/>
            <a:cxnLst/>
            <a:rect r="r" b="b" t="t" l="l"/>
            <a:pathLst>
              <a:path h="13790994" w="18714595">
                <a:moveTo>
                  <a:pt x="0" y="0"/>
                </a:moveTo>
                <a:lnTo>
                  <a:pt x="18714596" y="0"/>
                </a:lnTo>
                <a:lnTo>
                  <a:pt x="18714596" y="13790994"/>
                </a:lnTo>
                <a:lnTo>
                  <a:pt x="0" y="13790994"/>
                </a:lnTo>
                <a:lnTo>
                  <a:pt x="0" y="0"/>
                </a:lnTo>
                <a:close/>
              </a:path>
            </a:pathLst>
          </a:custGeom>
          <a:blipFill>
            <a:blip r:embed="rId3"/>
            <a:stretch>
              <a:fillRect l="0" t="-379" r="0" b="-379"/>
            </a:stretch>
          </a:blipFill>
        </p:spPr>
      </p:sp>
      <p:grpSp>
        <p:nvGrpSpPr>
          <p:cNvPr name="Group 5" id="5"/>
          <p:cNvGrpSpPr/>
          <p:nvPr/>
        </p:nvGrpSpPr>
        <p:grpSpPr>
          <a:xfrm rot="0">
            <a:off x="669801" y="542925"/>
            <a:ext cx="5554980" cy="142496"/>
            <a:chOff x="0" y="0"/>
            <a:chExt cx="7406640" cy="189994"/>
          </a:xfrm>
        </p:grpSpPr>
        <p:sp>
          <p:nvSpPr>
            <p:cNvPr name="Freeform 6" id="6"/>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7" id="7"/>
          <p:cNvGrpSpPr/>
          <p:nvPr/>
        </p:nvGrpSpPr>
        <p:grpSpPr>
          <a:xfrm rot="0">
            <a:off x="12063220" y="537590"/>
            <a:ext cx="5554980" cy="147831"/>
            <a:chOff x="0" y="0"/>
            <a:chExt cx="7406640" cy="197108"/>
          </a:xfrm>
        </p:grpSpPr>
        <p:sp>
          <p:nvSpPr>
            <p:cNvPr name="Freeform 8" id="8"/>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9" id="9"/>
          <p:cNvGrpSpPr/>
          <p:nvPr/>
        </p:nvGrpSpPr>
        <p:grpSpPr>
          <a:xfrm rot="0">
            <a:off x="6362745" y="542925"/>
            <a:ext cx="5554980" cy="137160"/>
            <a:chOff x="0" y="0"/>
            <a:chExt cx="7406640" cy="182880"/>
          </a:xfrm>
        </p:grpSpPr>
        <p:sp>
          <p:nvSpPr>
            <p:cNvPr name="Freeform 10" id="10"/>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11" id="11"/>
          <p:cNvGrpSpPr/>
          <p:nvPr/>
        </p:nvGrpSpPr>
        <p:grpSpPr>
          <a:xfrm rot="0">
            <a:off x="871788" y="910359"/>
            <a:ext cx="16544424" cy="795444"/>
            <a:chOff x="0" y="0"/>
            <a:chExt cx="22059232" cy="1060592"/>
          </a:xfrm>
        </p:grpSpPr>
        <p:sp>
          <p:nvSpPr>
            <p:cNvPr name="Freeform 12" id="12"/>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3" id="13"/>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Results</a:t>
              </a:r>
            </a:p>
          </p:txBody>
        </p:sp>
      </p:grpSp>
      <p:sp>
        <p:nvSpPr>
          <p:cNvPr name="Freeform 14" id="14"/>
          <p:cNvSpPr/>
          <p:nvPr/>
        </p:nvSpPr>
        <p:spPr>
          <a:xfrm flipH="false" flipV="false" rot="0">
            <a:off x="3067755" y="692115"/>
            <a:ext cx="12144959" cy="9594885"/>
          </a:xfrm>
          <a:custGeom>
            <a:avLst/>
            <a:gdLst/>
            <a:ahLst/>
            <a:cxnLst/>
            <a:rect r="r" b="b" t="t" l="l"/>
            <a:pathLst>
              <a:path h="9594885" w="12144959">
                <a:moveTo>
                  <a:pt x="0" y="0"/>
                </a:moveTo>
                <a:lnTo>
                  <a:pt x="12144960" y="0"/>
                </a:lnTo>
                <a:lnTo>
                  <a:pt x="12144960" y="9594885"/>
                </a:lnTo>
                <a:lnTo>
                  <a:pt x="0" y="9594885"/>
                </a:lnTo>
                <a:lnTo>
                  <a:pt x="0" y="0"/>
                </a:lnTo>
                <a:close/>
              </a:path>
            </a:pathLst>
          </a:custGeom>
          <a:blipFill>
            <a:blip r:embed="rId4"/>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727505" y="9656865"/>
            <a:ext cx="1688707" cy="547689"/>
            <a:chOff x="0" y="0"/>
            <a:chExt cx="2251610" cy="730252"/>
          </a:xfrm>
        </p:grpSpPr>
        <p:sp>
          <p:nvSpPr>
            <p:cNvPr name="Freeform 3" id="3"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sp>
        <p:nvSpPr>
          <p:cNvPr name="Freeform 4" id="4"/>
          <p:cNvSpPr/>
          <p:nvPr/>
        </p:nvSpPr>
        <p:spPr>
          <a:xfrm flipH="false" flipV="false" rot="0">
            <a:off x="-213298" y="-1751997"/>
            <a:ext cx="18714595" cy="13790994"/>
          </a:xfrm>
          <a:custGeom>
            <a:avLst/>
            <a:gdLst/>
            <a:ahLst/>
            <a:cxnLst/>
            <a:rect r="r" b="b" t="t" l="l"/>
            <a:pathLst>
              <a:path h="13790994" w="18714595">
                <a:moveTo>
                  <a:pt x="0" y="0"/>
                </a:moveTo>
                <a:lnTo>
                  <a:pt x="18714596" y="0"/>
                </a:lnTo>
                <a:lnTo>
                  <a:pt x="18714596" y="13790994"/>
                </a:lnTo>
                <a:lnTo>
                  <a:pt x="0" y="13790994"/>
                </a:lnTo>
                <a:lnTo>
                  <a:pt x="0" y="0"/>
                </a:lnTo>
                <a:close/>
              </a:path>
            </a:pathLst>
          </a:custGeom>
          <a:blipFill>
            <a:blip r:embed="rId3"/>
            <a:stretch>
              <a:fillRect l="0" t="-379" r="0" b="-379"/>
            </a:stretch>
          </a:blipFill>
        </p:spPr>
      </p:sp>
      <p:grpSp>
        <p:nvGrpSpPr>
          <p:cNvPr name="Group 5" id="5"/>
          <p:cNvGrpSpPr/>
          <p:nvPr/>
        </p:nvGrpSpPr>
        <p:grpSpPr>
          <a:xfrm rot="0">
            <a:off x="669801" y="542925"/>
            <a:ext cx="5554980" cy="142496"/>
            <a:chOff x="0" y="0"/>
            <a:chExt cx="7406640" cy="189994"/>
          </a:xfrm>
        </p:grpSpPr>
        <p:sp>
          <p:nvSpPr>
            <p:cNvPr name="Freeform 6" id="6"/>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7" id="7"/>
          <p:cNvGrpSpPr/>
          <p:nvPr/>
        </p:nvGrpSpPr>
        <p:grpSpPr>
          <a:xfrm rot="0">
            <a:off x="12063220" y="537590"/>
            <a:ext cx="5554980" cy="147831"/>
            <a:chOff x="0" y="0"/>
            <a:chExt cx="7406640" cy="197108"/>
          </a:xfrm>
        </p:grpSpPr>
        <p:sp>
          <p:nvSpPr>
            <p:cNvPr name="Freeform 8" id="8"/>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9" id="9"/>
          <p:cNvGrpSpPr/>
          <p:nvPr/>
        </p:nvGrpSpPr>
        <p:grpSpPr>
          <a:xfrm rot="0">
            <a:off x="6362745" y="542925"/>
            <a:ext cx="5554980" cy="137160"/>
            <a:chOff x="0" y="0"/>
            <a:chExt cx="7406640" cy="182880"/>
          </a:xfrm>
        </p:grpSpPr>
        <p:sp>
          <p:nvSpPr>
            <p:cNvPr name="Freeform 10" id="10"/>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11" id="11"/>
          <p:cNvGrpSpPr/>
          <p:nvPr/>
        </p:nvGrpSpPr>
        <p:grpSpPr>
          <a:xfrm rot="0">
            <a:off x="871788" y="910359"/>
            <a:ext cx="16544424" cy="795444"/>
            <a:chOff x="0" y="0"/>
            <a:chExt cx="22059232" cy="1060592"/>
          </a:xfrm>
        </p:grpSpPr>
        <p:sp>
          <p:nvSpPr>
            <p:cNvPr name="Freeform 12" id="12"/>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3" id="13"/>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Results</a:t>
              </a:r>
            </a:p>
          </p:txBody>
        </p:sp>
      </p:grpSp>
      <p:sp>
        <p:nvSpPr>
          <p:cNvPr name="Freeform 14" id="14"/>
          <p:cNvSpPr/>
          <p:nvPr/>
        </p:nvSpPr>
        <p:spPr>
          <a:xfrm flipH="false" flipV="false" rot="0">
            <a:off x="0" y="1705803"/>
            <a:ext cx="18288000" cy="7840980"/>
          </a:xfrm>
          <a:custGeom>
            <a:avLst/>
            <a:gdLst/>
            <a:ahLst/>
            <a:cxnLst/>
            <a:rect r="r" b="b" t="t" l="l"/>
            <a:pathLst>
              <a:path h="7840980" w="18288000">
                <a:moveTo>
                  <a:pt x="0" y="0"/>
                </a:moveTo>
                <a:lnTo>
                  <a:pt x="18288000" y="0"/>
                </a:lnTo>
                <a:lnTo>
                  <a:pt x="18288000" y="7840980"/>
                </a:lnTo>
                <a:lnTo>
                  <a:pt x="0" y="7840980"/>
                </a:lnTo>
                <a:lnTo>
                  <a:pt x="0" y="0"/>
                </a:lnTo>
                <a:close/>
              </a:path>
            </a:pathLst>
          </a:custGeom>
          <a:blipFill>
            <a:blip r:embed="rId4"/>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727505" y="9656865"/>
            <a:ext cx="1688707" cy="547689"/>
            <a:chOff x="0" y="0"/>
            <a:chExt cx="2251610" cy="730252"/>
          </a:xfrm>
        </p:grpSpPr>
        <p:sp>
          <p:nvSpPr>
            <p:cNvPr name="Freeform 3" id="3"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sp>
        <p:nvSpPr>
          <p:cNvPr name="Freeform 4" id="4"/>
          <p:cNvSpPr/>
          <p:nvPr/>
        </p:nvSpPr>
        <p:spPr>
          <a:xfrm flipH="false" flipV="false" rot="0">
            <a:off x="-213298" y="-1751997"/>
            <a:ext cx="18714595" cy="13790994"/>
          </a:xfrm>
          <a:custGeom>
            <a:avLst/>
            <a:gdLst/>
            <a:ahLst/>
            <a:cxnLst/>
            <a:rect r="r" b="b" t="t" l="l"/>
            <a:pathLst>
              <a:path h="13790994" w="18714595">
                <a:moveTo>
                  <a:pt x="0" y="0"/>
                </a:moveTo>
                <a:lnTo>
                  <a:pt x="18714596" y="0"/>
                </a:lnTo>
                <a:lnTo>
                  <a:pt x="18714596" y="13790994"/>
                </a:lnTo>
                <a:lnTo>
                  <a:pt x="0" y="13790994"/>
                </a:lnTo>
                <a:lnTo>
                  <a:pt x="0" y="0"/>
                </a:lnTo>
                <a:close/>
              </a:path>
            </a:pathLst>
          </a:custGeom>
          <a:blipFill>
            <a:blip r:embed="rId3"/>
            <a:stretch>
              <a:fillRect l="0" t="-379" r="0" b="-379"/>
            </a:stretch>
          </a:blipFill>
        </p:spPr>
      </p:sp>
      <p:grpSp>
        <p:nvGrpSpPr>
          <p:cNvPr name="Group 5" id="5"/>
          <p:cNvGrpSpPr/>
          <p:nvPr/>
        </p:nvGrpSpPr>
        <p:grpSpPr>
          <a:xfrm rot="0">
            <a:off x="669801" y="542925"/>
            <a:ext cx="5554980" cy="142496"/>
            <a:chOff x="0" y="0"/>
            <a:chExt cx="7406640" cy="189994"/>
          </a:xfrm>
        </p:grpSpPr>
        <p:sp>
          <p:nvSpPr>
            <p:cNvPr name="Freeform 6" id="6"/>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7" id="7"/>
          <p:cNvGrpSpPr/>
          <p:nvPr/>
        </p:nvGrpSpPr>
        <p:grpSpPr>
          <a:xfrm rot="0">
            <a:off x="12063220" y="537590"/>
            <a:ext cx="5554980" cy="147831"/>
            <a:chOff x="0" y="0"/>
            <a:chExt cx="7406640" cy="197108"/>
          </a:xfrm>
        </p:grpSpPr>
        <p:sp>
          <p:nvSpPr>
            <p:cNvPr name="Freeform 8" id="8"/>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9" id="9"/>
          <p:cNvGrpSpPr/>
          <p:nvPr/>
        </p:nvGrpSpPr>
        <p:grpSpPr>
          <a:xfrm rot="0">
            <a:off x="6362745" y="542925"/>
            <a:ext cx="5554980" cy="137160"/>
            <a:chOff x="0" y="0"/>
            <a:chExt cx="7406640" cy="182880"/>
          </a:xfrm>
        </p:grpSpPr>
        <p:sp>
          <p:nvSpPr>
            <p:cNvPr name="Freeform 10" id="10"/>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11" id="11"/>
          <p:cNvGrpSpPr/>
          <p:nvPr/>
        </p:nvGrpSpPr>
        <p:grpSpPr>
          <a:xfrm rot="0">
            <a:off x="871788" y="910359"/>
            <a:ext cx="16544424" cy="795444"/>
            <a:chOff x="0" y="0"/>
            <a:chExt cx="22059232" cy="1060592"/>
          </a:xfrm>
        </p:grpSpPr>
        <p:sp>
          <p:nvSpPr>
            <p:cNvPr name="Freeform 12" id="12"/>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3" id="13"/>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Results</a:t>
              </a:r>
            </a:p>
          </p:txBody>
        </p:sp>
      </p:grpSp>
      <p:sp>
        <p:nvSpPr>
          <p:cNvPr name="Freeform 14" id="14"/>
          <p:cNvSpPr/>
          <p:nvPr/>
        </p:nvSpPr>
        <p:spPr>
          <a:xfrm flipH="false" flipV="false" rot="0">
            <a:off x="-213298" y="1608801"/>
            <a:ext cx="18501298" cy="8048064"/>
          </a:xfrm>
          <a:custGeom>
            <a:avLst/>
            <a:gdLst/>
            <a:ahLst/>
            <a:cxnLst/>
            <a:rect r="r" b="b" t="t" l="l"/>
            <a:pathLst>
              <a:path h="8048064" w="18501298">
                <a:moveTo>
                  <a:pt x="0" y="0"/>
                </a:moveTo>
                <a:lnTo>
                  <a:pt x="18501298" y="0"/>
                </a:lnTo>
                <a:lnTo>
                  <a:pt x="18501298" y="8048064"/>
                </a:lnTo>
                <a:lnTo>
                  <a:pt x="0" y="8048064"/>
                </a:lnTo>
                <a:lnTo>
                  <a:pt x="0" y="0"/>
                </a:lnTo>
                <a:close/>
              </a:path>
            </a:pathLst>
          </a:custGeom>
          <a:blipFill>
            <a:blip r:embed="rId4"/>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727505" y="9656865"/>
            <a:ext cx="1688707" cy="547689"/>
            <a:chOff x="0" y="0"/>
            <a:chExt cx="2251610" cy="730252"/>
          </a:xfrm>
        </p:grpSpPr>
        <p:sp>
          <p:nvSpPr>
            <p:cNvPr name="Freeform 3" id="3"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sp>
        <p:nvSpPr>
          <p:cNvPr name="Freeform 4" id="4"/>
          <p:cNvSpPr/>
          <p:nvPr/>
        </p:nvSpPr>
        <p:spPr>
          <a:xfrm flipH="false" flipV="false" rot="0">
            <a:off x="-213298" y="-1751997"/>
            <a:ext cx="18714595" cy="13790994"/>
          </a:xfrm>
          <a:custGeom>
            <a:avLst/>
            <a:gdLst/>
            <a:ahLst/>
            <a:cxnLst/>
            <a:rect r="r" b="b" t="t" l="l"/>
            <a:pathLst>
              <a:path h="13790994" w="18714595">
                <a:moveTo>
                  <a:pt x="0" y="0"/>
                </a:moveTo>
                <a:lnTo>
                  <a:pt x="18714596" y="0"/>
                </a:lnTo>
                <a:lnTo>
                  <a:pt x="18714596" y="13790994"/>
                </a:lnTo>
                <a:lnTo>
                  <a:pt x="0" y="13790994"/>
                </a:lnTo>
                <a:lnTo>
                  <a:pt x="0" y="0"/>
                </a:lnTo>
                <a:close/>
              </a:path>
            </a:pathLst>
          </a:custGeom>
          <a:blipFill>
            <a:blip r:embed="rId3"/>
            <a:stretch>
              <a:fillRect l="0" t="-379" r="0" b="-379"/>
            </a:stretch>
          </a:blipFill>
        </p:spPr>
      </p:sp>
      <p:grpSp>
        <p:nvGrpSpPr>
          <p:cNvPr name="Group 5" id="5"/>
          <p:cNvGrpSpPr/>
          <p:nvPr/>
        </p:nvGrpSpPr>
        <p:grpSpPr>
          <a:xfrm rot="0">
            <a:off x="669801" y="542925"/>
            <a:ext cx="5554980" cy="142496"/>
            <a:chOff x="0" y="0"/>
            <a:chExt cx="7406640" cy="189994"/>
          </a:xfrm>
        </p:grpSpPr>
        <p:sp>
          <p:nvSpPr>
            <p:cNvPr name="Freeform 6" id="6"/>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7" id="7"/>
          <p:cNvGrpSpPr/>
          <p:nvPr/>
        </p:nvGrpSpPr>
        <p:grpSpPr>
          <a:xfrm rot="0">
            <a:off x="12063220" y="537590"/>
            <a:ext cx="5554980" cy="147831"/>
            <a:chOff x="0" y="0"/>
            <a:chExt cx="7406640" cy="197108"/>
          </a:xfrm>
        </p:grpSpPr>
        <p:sp>
          <p:nvSpPr>
            <p:cNvPr name="Freeform 8" id="8"/>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9" id="9"/>
          <p:cNvGrpSpPr/>
          <p:nvPr/>
        </p:nvGrpSpPr>
        <p:grpSpPr>
          <a:xfrm rot="0">
            <a:off x="6362745" y="542925"/>
            <a:ext cx="5554980" cy="137160"/>
            <a:chOff x="0" y="0"/>
            <a:chExt cx="7406640" cy="182880"/>
          </a:xfrm>
        </p:grpSpPr>
        <p:sp>
          <p:nvSpPr>
            <p:cNvPr name="Freeform 10" id="10"/>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11" id="11"/>
          <p:cNvGrpSpPr/>
          <p:nvPr/>
        </p:nvGrpSpPr>
        <p:grpSpPr>
          <a:xfrm rot="0">
            <a:off x="871788" y="910359"/>
            <a:ext cx="16544424" cy="795444"/>
            <a:chOff x="0" y="0"/>
            <a:chExt cx="22059232" cy="1060592"/>
          </a:xfrm>
        </p:grpSpPr>
        <p:sp>
          <p:nvSpPr>
            <p:cNvPr name="Freeform 12" id="12"/>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3" id="13"/>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Results</a:t>
              </a:r>
            </a:p>
          </p:txBody>
        </p:sp>
      </p:grpSp>
      <p:sp>
        <p:nvSpPr>
          <p:cNvPr name="Freeform 14" id="14"/>
          <p:cNvSpPr/>
          <p:nvPr/>
        </p:nvSpPr>
        <p:spPr>
          <a:xfrm flipH="false" flipV="false" rot="0">
            <a:off x="-110414" y="1516294"/>
            <a:ext cx="18501298" cy="8140571"/>
          </a:xfrm>
          <a:custGeom>
            <a:avLst/>
            <a:gdLst/>
            <a:ahLst/>
            <a:cxnLst/>
            <a:rect r="r" b="b" t="t" l="l"/>
            <a:pathLst>
              <a:path h="8140571" w="18501298">
                <a:moveTo>
                  <a:pt x="0" y="0"/>
                </a:moveTo>
                <a:lnTo>
                  <a:pt x="18501298" y="0"/>
                </a:lnTo>
                <a:lnTo>
                  <a:pt x="18501298" y="8140571"/>
                </a:lnTo>
                <a:lnTo>
                  <a:pt x="0" y="8140571"/>
                </a:lnTo>
                <a:lnTo>
                  <a:pt x="0" y="0"/>
                </a:lnTo>
                <a:close/>
              </a:path>
            </a:pathLst>
          </a:custGeom>
          <a:blipFill>
            <a:blip r:embed="rId4"/>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727505" y="9656865"/>
            <a:ext cx="1688707" cy="547689"/>
            <a:chOff x="0" y="0"/>
            <a:chExt cx="2251610" cy="730252"/>
          </a:xfrm>
        </p:grpSpPr>
        <p:sp>
          <p:nvSpPr>
            <p:cNvPr name="Freeform 3" id="3"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sp>
        <p:nvSpPr>
          <p:cNvPr name="Freeform 4" id="4"/>
          <p:cNvSpPr/>
          <p:nvPr/>
        </p:nvSpPr>
        <p:spPr>
          <a:xfrm flipH="false" flipV="false" rot="0">
            <a:off x="-213298" y="-1751997"/>
            <a:ext cx="18714595" cy="13790994"/>
          </a:xfrm>
          <a:custGeom>
            <a:avLst/>
            <a:gdLst/>
            <a:ahLst/>
            <a:cxnLst/>
            <a:rect r="r" b="b" t="t" l="l"/>
            <a:pathLst>
              <a:path h="13790994" w="18714595">
                <a:moveTo>
                  <a:pt x="0" y="0"/>
                </a:moveTo>
                <a:lnTo>
                  <a:pt x="18714596" y="0"/>
                </a:lnTo>
                <a:lnTo>
                  <a:pt x="18714596" y="13790994"/>
                </a:lnTo>
                <a:lnTo>
                  <a:pt x="0" y="13790994"/>
                </a:lnTo>
                <a:lnTo>
                  <a:pt x="0" y="0"/>
                </a:lnTo>
                <a:close/>
              </a:path>
            </a:pathLst>
          </a:custGeom>
          <a:blipFill>
            <a:blip r:embed="rId3"/>
            <a:stretch>
              <a:fillRect l="0" t="-379" r="0" b="-379"/>
            </a:stretch>
          </a:blipFill>
        </p:spPr>
      </p:sp>
      <p:grpSp>
        <p:nvGrpSpPr>
          <p:cNvPr name="Group 5" id="5"/>
          <p:cNvGrpSpPr/>
          <p:nvPr/>
        </p:nvGrpSpPr>
        <p:grpSpPr>
          <a:xfrm rot="0">
            <a:off x="669801" y="542925"/>
            <a:ext cx="5554980" cy="142496"/>
            <a:chOff x="0" y="0"/>
            <a:chExt cx="7406640" cy="189994"/>
          </a:xfrm>
        </p:grpSpPr>
        <p:sp>
          <p:nvSpPr>
            <p:cNvPr name="Freeform 6" id="6"/>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7" id="7"/>
          <p:cNvGrpSpPr/>
          <p:nvPr/>
        </p:nvGrpSpPr>
        <p:grpSpPr>
          <a:xfrm rot="0">
            <a:off x="12063220" y="537590"/>
            <a:ext cx="5554980" cy="147831"/>
            <a:chOff x="0" y="0"/>
            <a:chExt cx="7406640" cy="197108"/>
          </a:xfrm>
        </p:grpSpPr>
        <p:sp>
          <p:nvSpPr>
            <p:cNvPr name="Freeform 8" id="8"/>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9" id="9"/>
          <p:cNvGrpSpPr/>
          <p:nvPr/>
        </p:nvGrpSpPr>
        <p:grpSpPr>
          <a:xfrm rot="0">
            <a:off x="6362745" y="542925"/>
            <a:ext cx="5554980" cy="137160"/>
            <a:chOff x="0" y="0"/>
            <a:chExt cx="7406640" cy="182880"/>
          </a:xfrm>
        </p:grpSpPr>
        <p:sp>
          <p:nvSpPr>
            <p:cNvPr name="Freeform 10" id="10"/>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11" id="11"/>
          <p:cNvGrpSpPr/>
          <p:nvPr/>
        </p:nvGrpSpPr>
        <p:grpSpPr>
          <a:xfrm rot="0">
            <a:off x="871788" y="910359"/>
            <a:ext cx="1985892" cy="795444"/>
            <a:chOff x="0" y="0"/>
            <a:chExt cx="2647856" cy="1060592"/>
          </a:xfrm>
        </p:grpSpPr>
        <p:sp>
          <p:nvSpPr>
            <p:cNvPr name="Freeform 12" id="12"/>
            <p:cNvSpPr/>
            <p:nvPr/>
          </p:nvSpPr>
          <p:spPr>
            <a:xfrm flipH="false" flipV="false" rot="0">
              <a:off x="0" y="0"/>
              <a:ext cx="2647856" cy="1060592"/>
            </a:xfrm>
            <a:custGeom>
              <a:avLst/>
              <a:gdLst/>
              <a:ahLst/>
              <a:cxnLst/>
              <a:rect r="r" b="b" t="t" l="l"/>
              <a:pathLst>
                <a:path h="1060592" w="2647856">
                  <a:moveTo>
                    <a:pt x="0" y="0"/>
                  </a:moveTo>
                  <a:lnTo>
                    <a:pt x="2647856" y="0"/>
                  </a:lnTo>
                  <a:lnTo>
                    <a:pt x="2647856" y="1060592"/>
                  </a:lnTo>
                  <a:lnTo>
                    <a:pt x="0" y="1060592"/>
                  </a:lnTo>
                  <a:close/>
                </a:path>
              </a:pathLst>
            </a:custGeom>
            <a:solidFill>
              <a:srgbClr val="000000">
                <a:alpha val="0"/>
              </a:srgbClr>
            </a:solidFill>
          </p:spPr>
        </p:sp>
        <p:sp>
          <p:nvSpPr>
            <p:cNvPr name="TextBox 13" id="13"/>
            <p:cNvSpPr txBox="true"/>
            <p:nvPr/>
          </p:nvSpPr>
          <p:spPr>
            <a:xfrm>
              <a:off x="0" y="-85725"/>
              <a:ext cx="2647856"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Results</a:t>
              </a:r>
            </a:p>
          </p:txBody>
        </p:sp>
      </p:grpSp>
      <p:sp>
        <p:nvSpPr>
          <p:cNvPr name="Freeform 14" id="14"/>
          <p:cNvSpPr/>
          <p:nvPr/>
        </p:nvSpPr>
        <p:spPr>
          <a:xfrm flipH="false" flipV="false" rot="0">
            <a:off x="0" y="1705803"/>
            <a:ext cx="18288000" cy="8641080"/>
          </a:xfrm>
          <a:custGeom>
            <a:avLst/>
            <a:gdLst/>
            <a:ahLst/>
            <a:cxnLst/>
            <a:rect r="r" b="b" t="t" l="l"/>
            <a:pathLst>
              <a:path h="8641080" w="18288000">
                <a:moveTo>
                  <a:pt x="0" y="0"/>
                </a:moveTo>
                <a:lnTo>
                  <a:pt x="18288000" y="0"/>
                </a:lnTo>
                <a:lnTo>
                  <a:pt x="18288000" y="8641080"/>
                </a:lnTo>
                <a:lnTo>
                  <a:pt x="0" y="8641080"/>
                </a:lnTo>
                <a:lnTo>
                  <a:pt x="0" y="0"/>
                </a:lnTo>
                <a:close/>
              </a:path>
            </a:pathLst>
          </a:custGeom>
          <a:blipFill>
            <a:blip r:embed="rId4"/>
            <a:stretch>
              <a:fillRect l="0" t="0" r="0" b="0"/>
            </a:stretch>
          </a:blipFill>
        </p:spPr>
      </p:sp>
      <p:sp>
        <p:nvSpPr>
          <p:cNvPr name="TextBox 15" id="15"/>
          <p:cNvSpPr txBox="true"/>
          <p:nvPr/>
        </p:nvSpPr>
        <p:spPr>
          <a:xfrm rot="0">
            <a:off x="12866156" y="824634"/>
            <a:ext cx="5722698" cy="723900"/>
          </a:xfrm>
          <a:prstGeom prst="rect">
            <a:avLst/>
          </a:prstGeom>
        </p:spPr>
        <p:txBody>
          <a:bodyPr anchor="t" rtlCol="false" tIns="0" lIns="0" bIns="0" rIns="0">
            <a:spAutoFit/>
          </a:bodyPr>
          <a:lstStyle/>
          <a:p>
            <a:pPr algn="l">
              <a:lnSpc>
                <a:spcPts val="5040"/>
              </a:lnSpc>
            </a:pPr>
            <a:r>
              <a:rPr lang="en-US" sz="4200" b="true">
                <a:solidFill>
                  <a:srgbClr val="0F0F0F"/>
                </a:solidFill>
                <a:latin typeface="Calibri (MS) Bold"/>
                <a:ea typeface="Calibri (MS) Bold"/>
                <a:cs typeface="Calibri (MS) Bold"/>
                <a:sym typeface="Calibri (MS) Bold"/>
              </a:rPr>
              <a:t>Deployed AI Agent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871788" y="1053234"/>
            <a:ext cx="16544424" cy="795444"/>
            <a:chOff x="0" y="0"/>
            <a:chExt cx="22059232" cy="1060592"/>
          </a:xfrm>
        </p:grpSpPr>
        <p:sp>
          <p:nvSpPr>
            <p:cNvPr name="Freeform 11" id="11"/>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2" id="12"/>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Conclusion</a:t>
              </a:r>
            </a:p>
          </p:txBody>
        </p:sp>
      </p:grpSp>
      <p:grpSp>
        <p:nvGrpSpPr>
          <p:cNvPr name="Group 13" id="13"/>
          <p:cNvGrpSpPr/>
          <p:nvPr/>
        </p:nvGrpSpPr>
        <p:grpSpPr>
          <a:xfrm rot="0">
            <a:off x="868024" y="5341866"/>
            <a:ext cx="16544422" cy="4314999"/>
            <a:chOff x="0" y="0"/>
            <a:chExt cx="22059230" cy="5753332"/>
          </a:xfrm>
        </p:grpSpPr>
        <p:sp>
          <p:nvSpPr>
            <p:cNvPr name="Freeform 14" id="14"/>
            <p:cNvSpPr/>
            <p:nvPr/>
          </p:nvSpPr>
          <p:spPr>
            <a:xfrm flipH="false" flipV="false" rot="0">
              <a:off x="0" y="0"/>
              <a:ext cx="22059230" cy="5753332"/>
            </a:xfrm>
            <a:custGeom>
              <a:avLst/>
              <a:gdLst/>
              <a:ahLst/>
              <a:cxnLst/>
              <a:rect r="r" b="b" t="t" l="l"/>
              <a:pathLst>
                <a:path h="5753332" w="22059230">
                  <a:moveTo>
                    <a:pt x="0" y="0"/>
                  </a:moveTo>
                  <a:lnTo>
                    <a:pt x="22059230" y="0"/>
                  </a:lnTo>
                  <a:lnTo>
                    <a:pt x="22059230" y="5753332"/>
                  </a:lnTo>
                  <a:lnTo>
                    <a:pt x="0" y="5753332"/>
                  </a:lnTo>
                  <a:close/>
                </a:path>
              </a:pathLst>
            </a:custGeom>
            <a:solidFill>
              <a:srgbClr val="000000">
                <a:alpha val="0"/>
              </a:srgbClr>
            </a:solidFill>
          </p:spPr>
        </p:sp>
        <p:sp>
          <p:nvSpPr>
            <p:cNvPr name="TextBox 15" id="15"/>
            <p:cNvSpPr txBox="true"/>
            <p:nvPr/>
          </p:nvSpPr>
          <p:spPr>
            <a:xfrm>
              <a:off x="0" y="-133350"/>
              <a:ext cx="22059230" cy="5886682"/>
            </a:xfrm>
            <a:prstGeom prst="rect">
              <a:avLst/>
            </a:prstGeom>
          </p:spPr>
          <p:txBody>
            <a:bodyPr anchor="ctr" rtlCol="false" tIns="0" lIns="0" bIns="0" rIns="0"/>
            <a:lstStyle/>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Ac</a:t>
              </a:r>
              <a:r>
                <a:rPr lang="en-US" sz="4200">
                  <a:solidFill>
                    <a:srgbClr val="404040"/>
                  </a:solidFill>
                  <a:latin typeface="Calibri (MS)"/>
                  <a:ea typeface="Calibri (MS)"/>
                  <a:cs typeface="Calibri (MS)"/>
                  <a:sym typeface="Calibri (MS)"/>
                </a:rPr>
                <a:t>curate, responsible, and evidence-backed health insights.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Personalized care across symptoms, fitness, diet, chronic illnesses, and mental wellness.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 Research Agents enhance efficiency, accuracy, and innovation in both academic and industrial R&amp;D..</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Seamless, human-like interaction in multiple languages and formats.</a:t>
              </a:r>
            </a:p>
          </p:txBody>
        </p:sp>
      </p:grpSp>
      <p:grpSp>
        <p:nvGrpSpPr>
          <p:cNvPr name="Group 16" id="16"/>
          <p:cNvGrpSpPr/>
          <p:nvPr/>
        </p:nvGrpSpPr>
        <p:grpSpPr>
          <a:xfrm rot="0">
            <a:off x="1073778" y="1798619"/>
            <a:ext cx="16185522" cy="3619674"/>
            <a:chOff x="0" y="0"/>
            <a:chExt cx="26943633" cy="6025581"/>
          </a:xfrm>
        </p:grpSpPr>
        <p:sp>
          <p:nvSpPr>
            <p:cNvPr name="Freeform 17" id="17"/>
            <p:cNvSpPr/>
            <p:nvPr/>
          </p:nvSpPr>
          <p:spPr>
            <a:xfrm flipH="false" flipV="false" rot="0">
              <a:off x="0" y="0"/>
              <a:ext cx="26943633" cy="6025581"/>
            </a:xfrm>
            <a:custGeom>
              <a:avLst/>
              <a:gdLst/>
              <a:ahLst/>
              <a:cxnLst/>
              <a:rect r="r" b="b" t="t" l="l"/>
              <a:pathLst>
                <a:path h="6025581" w="26943633">
                  <a:moveTo>
                    <a:pt x="0" y="0"/>
                  </a:moveTo>
                  <a:lnTo>
                    <a:pt x="26943633" y="0"/>
                  </a:lnTo>
                  <a:lnTo>
                    <a:pt x="26943633" y="6025581"/>
                  </a:lnTo>
                  <a:lnTo>
                    <a:pt x="0" y="6025581"/>
                  </a:lnTo>
                  <a:close/>
                </a:path>
              </a:pathLst>
            </a:custGeom>
            <a:solidFill>
              <a:srgbClr val="000000">
                <a:alpha val="0"/>
              </a:srgbClr>
            </a:solidFill>
          </p:spPr>
        </p:sp>
        <p:sp>
          <p:nvSpPr>
            <p:cNvPr name="TextBox 18" id="18"/>
            <p:cNvSpPr txBox="true"/>
            <p:nvPr/>
          </p:nvSpPr>
          <p:spPr>
            <a:xfrm>
              <a:off x="0" y="-133350"/>
              <a:ext cx="26943633" cy="6158931"/>
            </a:xfrm>
            <a:prstGeom prst="rect">
              <a:avLst/>
            </a:prstGeom>
          </p:spPr>
          <p:txBody>
            <a:bodyPr anchor="ctr" rtlCol="false" tIns="0" lIns="0" bIns="0" rIns="0"/>
            <a:lstStyle/>
            <a:p>
              <a:pPr algn="l">
                <a:lnSpc>
                  <a:spcPts val="5544"/>
                </a:lnSpc>
              </a:pPr>
              <a:r>
                <a:rPr lang="en-US" sz="4200">
                  <a:solidFill>
                    <a:srgbClr val="1CADE4"/>
                  </a:solidFill>
                  <a:latin typeface="Calibri (MS)"/>
                  <a:ea typeface="Calibri (MS)"/>
                  <a:cs typeface="Calibri (MS)"/>
                  <a:sym typeface="Calibri (MS)"/>
                </a:rPr>
                <a:t>The Agentic AI Health Symptom Checker is a groundbreaking, intelligent, and multilingual healthcare assistant designed to revolutionize how people understand and manage their health. Built on trusted large language models like Granite 3.3, LLaMA 3.3, and Mistral Large, this agent delivers:</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871788" y="1953039"/>
            <a:ext cx="16544422" cy="7009986"/>
            <a:chOff x="0" y="0"/>
            <a:chExt cx="22059230" cy="9346648"/>
          </a:xfrm>
        </p:grpSpPr>
        <p:sp>
          <p:nvSpPr>
            <p:cNvPr name="Freeform 11" id="11"/>
            <p:cNvSpPr/>
            <p:nvPr/>
          </p:nvSpPr>
          <p:spPr>
            <a:xfrm flipH="false" flipV="false" rot="0">
              <a:off x="0" y="0"/>
              <a:ext cx="22059230" cy="9346648"/>
            </a:xfrm>
            <a:custGeom>
              <a:avLst/>
              <a:gdLst/>
              <a:ahLst/>
              <a:cxnLst/>
              <a:rect r="r" b="b" t="t" l="l"/>
              <a:pathLst>
                <a:path h="9346648" w="22059230">
                  <a:moveTo>
                    <a:pt x="0" y="0"/>
                  </a:moveTo>
                  <a:lnTo>
                    <a:pt x="22059230" y="0"/>
                  </a:lnTo>
                  <a:lnTo>
                    <a:pt x="22059230" y="9346648"/>
                  </a:lnTo>
                  <a:lnTo>
                    <a:pt x="0" y="9346648"/>
                  </a:lnTo>
                  <a:close/>
                </a:path>
              </a:pathLst>
            </a:custGeom>
            <a:solidFill>
              <a:srgbClr val="000000">
                <a:alpha val="0"/>
              </a:srgbClr>
            </a:solidFill>
          </p:spPr>
        </p:sp>
        <p:sp>
          <p:nvSpPr>
            <p:cNvPr name="TextBox 12" id="12"/>
            <p:cNvSpPr txBox="true"/>
            <p:nvPr/>
          </p:nvSpPr>
          <p:spPr>
            <a:xfrm>
              <a:off x="0" y="-133350"/>
              <a:ext cx="22059230" cy="9479998"/>
            </a:xfrm>
            <a:prstGeom prst="rect">
              <a:avLst/>
            </a:prstGeom>
          </p:spPr>
          <p:txBody>
            <a:bodyPr anchor="ctr" rtlCol="false" tIns="0" lIns="0" bIns="0" rIns="0"/>
            <a:lstStyle/>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Multilingual Research Support</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Voice-Activated Research Assistant</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Real-Time Collaboration Features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Research Gap and Novel Topic Identification</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Integration with Publishing Platforms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AI-Assisted Paper Drafting</a:t>
              </a:r>
            </a:p>
          </p:txBody>
        </p:sp>
      </p:grpSp>
      <p:grpSp>
        <p:nvGrpSpPr>
          <p:cNvPr name="Group 13" id="13"/>
          <p:cNvGrpSpPr/>
          <p:nvPr/>
        </p:nvGrpSpPr>
        <p:grpSpPr>
          <a:xfrm rot="0">
            <a:off x="803505" y="1266988"/>
            <a:ext cx="16544424" cy="795444"/>
            <a:chOff x="0" y="0"/>
            <a:chExt cx="22059232" cy="1060592"/>
          </a:xfrm>
        </p:grpSpPr>
        <p:sp>
          <p:nvSpPr>
            <p:cNvPr name="Freeform 14" id="14"/>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5" id="15"/>
            <p:cNvSpPr txBox="true"/>
            <p:nvPr/>
          </p:nvSpPr>
          <p:spPr>
            <a:xfrm>
              <a:off x="0" y="9525"/>
              <a:ext cx="22059232" cy="1051067"/>
            </a:xfrm>
            <a:prstGeom prst="rect">
              <a:avLst/>
            </a:prstGeom>
          </p:spPr>
          <p:txBody>
            <a:bodyPr anchor="b" rtlCol="false" tIns="0" lIns="0" bIns="0" rIns="0"/>
            <a:lstStyle/>
            <a:p>
              <a:pPr algn="l">
                <a:lnSpc>
                  <a:spcPts val="4752"/>
                </a:lnSpc>
              </a:pPr>
              <a:r>
                <a:rPr lang="en-US" sz="4950" b="true">
                  <a:solidFill>
                    <a:srgbClr val="1CADE4"/>
                  </a:solidFill>
                  <a:latin typeface="Arial Bold"/>
                  <a:ea typeface="Arial Bold"/>
                  <a:cs typeface="Arial Bold"/>
                  <a:sym typeface="Arial Bold"/>
                </a:rPr>
                <a:t>Future scope</a:t>
              </a: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871788" y="1053234"/>
            <a:ext cx="16544424" cy="795444"/>
            <a:chOff x="0" y="0"/>
            <a:chExt cx="22059232" cy="1060592"/>
          </a:xfrm>
        </p:grpSpPr>
        <p:sp>
          <p:nvSpPr>
            <p:cNvPr name="Freeform 11" id="11"/>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2" id="12"/>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IBM Certifications</a:t>
              </a:r>
            </a:p>
          </p:txBody>
        </p:sp>
      </p:grpSp>
      <p:grpSp>
        <p:nvGrpSpPr>
          <p:cNvPr name="Group 13" id="13"/>
          <p:cNvGrpSpPr/>
          <p:nvPr/>
        </p:nvGrpSpPr>
        <p:grpSpPr>
          <a:xfrm rot="0">
            <a:off x="871788" y="1953039"/>
            <a:ext cx="16544422" cy="7009986"/>
            <a:chOff x="0" y="0"/>
            <a:chExt cx="22059230" cy="9346648"/>
          </a:xfrm>
        </p:grpSpPr>
        <p:sp>
          <p:nvSpPr>
            <p:cNvPr name="Freeform 14" id="14"/>
            <p:cNvSpPr/>
            <p:nvPr/>
          </p:nvSpPr>
          <p:spPr>
            <a:xfrm flipH="false" flipV="false" rot="0">
              <a:off x="0" y="0"/>
              <a:ext cx="22059230" cy="9346648"/>
            </a:xfrm>
            <a:custGeom>
              <a:avLst/>
              <a:gdLst/>
              <a:ahLst/>
              <a:cxnLst/>
              <a:rect r="r" b="b" t="t" l="l"/>
              <a:pathLst>
                <a:path h="9346648" w="22059230">
                  <a:moveTo>
                    <a:pt x="0" y="0"/>
                  </a:moveTo>
                  <a:lnTo>
                    <a:pt x="22059230" y="0"/>
                  </a:lnTo>
                  <a:lnTo>
                    <a:pt x="22059230" y="9346648"/>
                  </a:lnTo>
                  <a:lnTo>
                    <a:pt x="0" y="9346648"/>
                  </a:lnTo>
                  <a:close/>
                </a:path>
              </a:pathLst>
            </a:custGeom>
            <a:solidFill>
              <a:srgbClr val="000000">
                <a:alpha val="0"/>
              </a:srgbClr>
            </a:solidFill>
          </p:spPr>
        </p:sp>
        <p:sp>
          <p:nvSpPr>
            <p:cNvPr name="TextBox 15" id="15"/>
            <p:cNvSpPr txBox="true"/>
            <p:nvPr/>
          </p:nvSpPr>
          <p:spPr>
            <a:xfrm>
              <a:off x="0" y="-76200"/>
              <a:ext cx="22059230" cy="9422848"/>
            </a:xfrm>
            <a:prstGeom prst="rect">
              <a:avLst/>
            </a:prstGeom>
          </p:spPr>
          <p:txBody>
            <a:bodyPr anchor="ctr" rtlCol="false" tIns="0" lIns="0" bIns="0" rIns="0"/>
            <a:lstStyle/>
            <a:p>
              <a:pPr algn="l">
                <a:lnSpc>
                  <a:spcPts val="3366"/>
                </a:lnSpc>
              </a:pPr>
            </a:p>
          </p:txBody>
        </p:sp>
      </p:grpSp>
      <p:sp>
        <p:nvSpPr>
          <p:cNvPr name="Freeform 16" id="16"/>
          <p:cNvSpPr/>
          <p:nvPr/>
        </p:nvSpPr>
        <p:spPr>
          <a:xfrm flipH="false" flipV="false" rot="0">
            <a:off x="3821788" y="1848678"/>
            <a:ext cx="10636894" cy="7977670"/>
          </a:xfrm>
          <a:custGeom>
            <a:avLst/>
            <a:gdLst/>
            <a:ahLst/>
            <a:cxnLst/>
            <a:rect r="r" b="b" t="t" l="l"/>
            <a:pathLst>
              <a:path h="7977670" w="10636894">
                <a:moveTo>
                  <a:pt x="0" y="0"/>
                </a:moveTo>
                <a:lnTo>
                  <a:pt x="10636894" y="0"/>
                </a:lnTo>
                <a:lnTo>
                  <a:pt x="10636894" y="7977670"/>
                </a:lnTo>
                <a:lnTo>
                  <a:pt x="0" y="7977670"/>
                </a:lnTo>
                <a:lnTo>
                  <a:pt x="0" y="0"/>
                </a:lnTo>
                <a:close/>
              </a:path>
            </a:pathLst>
          </a:custGeom>
          <a:blipFill>
            <a:blip r:embed="rId3"/>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871788" y="1053234"/>
            <a:ext cx="16544424" cy="795444"/>
            <a:chOff x="0" y="0"/>
            <a:chExt cx="22059232" cy="1060592"/>
          </a:xfrm>
        </p:grpSpPr>
        <p:sp>
          <p:nvSpPr>
            <p:cNvPr name="Freeform 11" id="11"/>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2" id="12"/>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IBM Certifications</a:t>
              </a:r>
            </a:p>
          </p:txBody>
        </p:sp>
      </p:grpSp>
      <p:grpSp>
        <p:nvGrpSpPr>
          <p:cNvPr name="Group 13" id="13"/>
          <p:cNvGrpSpPr/>
          <p:nvPr/>
        </p:nvGrpSpPr>
        <p:grpSpPr>
          <a:xfrm rot="0">
            <a:off x="871788" y="1953039"/>
            <a:ext cx="16544422" cy="7009986"/>
            <a:chOff x="0" y="0"/>
            <a:chExt cx="22059230" cy="9346648"/>
          </a:xfrm>
        </p:grpSpPr>
        <p:sp>
          <p:nvSpPr>
            <p:cNvPr name="Freeform 14" id="14"/>
            <p:cNvSpPr/>
            <p:nvPr/>
          </p:nvSpPr>
          <p:spPr>
            <a:xfrm flipH="false" flipV="false" rot="0">
              <a:off x="0" y="0"/>
              <a:ext cx="22059230" cy="9346648"/>
            </a:xfrm>
            <a:custGeom>
              <a:avLst/>
              <a:gdLst/>
              <a:ahLst/>
              <a:cxnLst/>
              <a:rect r="r" b="b" t="t" l="l"/>
              <a:pathLst>
                <a:path h="9346648" w="22059230">
                  <a:moveTo>
                    <a:pt x="0" y="0"/>
                  </a:moveTo>
                  <a:lnTo>
                    <a:pt x="22059230" y="0"/>
                  </a:lnTo>
                  <a:lnTo>
                    <a:pt x="22059230" y="9346648"/>
                  </a:lnTo>
                  <a:lnTo>
                    <a:pt x="0" y="9346648"/>
                  </a:lnTo>
                  <a:close/>
                </a:path>
              </a:pathLst>
            </a:custGeom>
            <a:solidFill>
              <a:srgbClr val="000000">
                <a:alpha val="0"/>
              </a:srgbClr>
            </a:solidFill>
          </p:spPr>
        </p:sp>
        <p:sp>
          <p:nvSpPr>
            <p:cNvPr name="TextBox 15" id="15"/>
            <p:cNvSpPr txBox="true"/>
            <p:nvPr/>
          </p:nvSpPr>
          <p:spPr>
            <a:xfrm>
              <a:off x="0" y="-76200"/>
              <a:ext cx="22059230" cy="9422848"/>
            </a:xfrm>
            <a:prstGeom prst="rect">
              <a:avLst/>
            </a:prstGeom>
          </p:spPr>
          <p:txBody>
            <a:bodyPr anchor="ctr" rtlCol="false" tIns="0" lIns="0" bIns="0" rIns="0"/>
            <a:lstStyle/>
            <a:p>
              <a:pPr algn="l">
                <a:lnSpc>
                  <a:spcPts val="3366"/>
                </a:lnSpc>
              </a:pPr>
            </a:p>
          </p:txBody>
        </p:sp>
      </p:grpSp>
      <p:sp>
        <p:nvSpPr>
          <p:cNvPr name="Freeform 16" id="16"/>
          <p:cNvSpPr/>
          <p:nvPr/>
        </p:nvSpPr>
        <p:spPr>
          <a:xfrm flipH="false" flipV="false" rot="0">
            <a:off x="2821581" y="1848678"/>
            <a:ext cx="12644837" cy="7808187"/>
          </a:xfrm>
          <a:custGeom>
            <a:avLst/>
            <a:gdLst/>
            <a:ahLst/>
            <a:cxnLst/>
            <a:rect r="r" b="b" t="t" l="l"/>
            <a:pathLst>
              <a:path h="7808187" w="12644837">
                <a:moveTo>
                  <a:pt x="0" y="0"/>
                </a:moveTo>
                <a:lnTo>
                  <a:pt x="12644838" y="0"/>
                </a:lnTo>
                <a:lnTo>
                  <a:pt x="12644838" y="7808187"/>
                </a:lnTo>
                <a:lnTo>
                  <a:pt x="0" y="7808187"/>
                </a:lnTo>
                <a:lnTo>
                  <a:pt x="0" y="0"/>
                </a:lnTo>
                <a:close/>
              </a:path>
            </a:pathLst>
          </a:custGeom>
          <a:blipFill>
            <a:blip r:embed="rId3"/>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871788" y="1053234"/>
            <a:ext cx="16544424" cy="795444"/>
            <a:chOff x="0" y="0"/>
            <a:chExt cx="22059232" cy="1060592"/>
          </a:xfrm>
        </p:grpSpPr>
        <p:sp>
          <p:nvSpPr>
            <p:cNvPr name="Freeform 11" id="11"/>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2" id="12"/>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IBM Certifications</a:t>
              </a:r>
            </a:p>
          </p:txBody>
        </p:sp>
      </p:grpSp>
      <p:grpSp>
        <p:nvGrpSpPr>
          <p:cNvPr name="Group 13" id="13"/>
          <p:cNvGrpSpPr/>
          <p:nvPr/>
        </p:nvGrpSpPr>
        <p:grpSpPr>
          <a:xfrm rot="0">
            <a:off x="871788" y="1953039"/>
            <a:ext cx="16544422" cy="7009986"/>
            <a:chOff x="0" y="0"/>
            <a:chExt cx="22059230" cy="9346648"/>
          </a:xfrm>
        </p:grpSpPr>
        <p:sp>
          <p:nvSpPr>
            <p:cNvPr name="Freeform 14" id="14"/>
            <p:cNvSpPr/>
            <p:nvPr/>
          </p:nvSpPr>
          <p:spPr>
            <a:xfrm flipH="false" flipV="false" rot="0">
              <a:off x="0" y="0"/>
              <a:ext cx="22059230" cy="9346648"/>
            </a:xfrm>
            <a:custGeom>
              <a:avLst/>
              <a:gdLst/>
              <a:ahLst/>
              <a:cxnLst/>
              <a:rect r="r" b="b" t="t" l="l"/>
              <a:pathLst>
                <a:path h="9346648" w="22059230">
                  <a:moveTo>
                    <a:pt x="0" y="0"/>
                  </a:moveTo>
                  <a:lnTo>
                    <a:pt x="22059230" y="0"/>
                  </a:lnTo>
                  <a:lnTo>
                    <a:pt x="22059230" y="9346648"/>
                  </a:lnTo>
                  <a:lnTo>
                    <a:pt x="0" y="9346648"/>
                  </a:lnTo>
                  <a:close/>
                </a:path>
              </a:pathLst>
            </a:custGeom>
            <a:solidFill>
              <a:srgbClr val="000000">
                <a:alpha val="0"/>
              </a:srgbClr>
            </a:solidFill>
          </p:spPr>
        </p:sp>
        <p:sp>
          <p:nvSpPr>
            <p:cNvPr name="TextBox 15" id="15"/>
            <p:cNvSpPr txBox="true"/>
            <p:nvPr/>
          </p:nvSpPr>
          <p:spPr>
            <a:xfrm>
              <a:off x="0" y="-76200"/>
              <a:ext cx="22059230" cy="9422848"/>
            </a:xfrm>
            <a:prstGeom prst="rect">
              <a:avLst/>
            </a:prstGeom>
          </p:spPr>
          <p:txBody>
            <a:bodyPr anchor="ctr" rtlCol="false" tIns="0" lIns="0" bIns="0" rIns="0"/>
            <a:lstStyle/>
            <a:p>
              <a:pPr algn="l">
                <a:lnSpc>
                  <a:spcPts val="3366"/>
                </a:lnSpc>
              </a:pPr>
            </a:p>
          </p:txBody>
        </p:sp>
      </p:grpSp>
      <p:sp>
        <p:nvSpPr>
          <p:cNvPr name="Freeform 16" id="16"/>
          <p:cNvSpPr/>
          <p:nvPr/>
        </p:nvSpPr>
        <p:spPr>
          <a:xfrm flipH="false" flipV="false" rot="0">
            <a:off x="3830637" y="1848678"/>
            <a:ext cx="10619195" cy="7977670"/>
          </a:xfrm>
          <a:custGeom>
            <a:avLst/>
            <a:gdLst/>
            <a:ahLst/>
            <a:cxnLst/>
            <a:rect r="r" b="b" t="t" l="l"/>
            <a:pathLst>
              <a:path h="7977670" w="10619195">
                <a:moveTo>
                  <a:pt x="0" y="0"/>
                </a:moveTo>
                <a:lnTo>
                  <a:pt x="10619196" y="0"/>
                </a:lnTo>
                <a:lnTo>
                  <a:pt x="10619196" y="7977670"/>
                </a:lnTo>
                <a:lnTo>
                  <a:pt x="0" y="7977670"/>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sp>
        <p:nvSpPr>
          <p:cNvPr name="Freeform 10" id="10"/>
          <p:cNvSpPr/>
          <p:nvPr/>
        </p:nvSpPr>
        <p:spPr>
          <a:xfrm flipH="false" flipV="false" rot="0">
            <a:off x="669801" y="1941478"/>
            <a:ext cx="13587175" cy="7438825"/>
          </a:xfrm>
          <a:custGeom>
            <a:avLst/>
            <a:gdLst/>
            <a:ahLst/>
            <a:cxnLst/>
            <a:rect r="r" b="b" t="t" l="l"/>
            <a:pathLst>
              <a:path h="7438825" w="13587175">
                <a:moveTo>
                  <a:pt x="0" y="0"/>
                </a:moveTo>
                <a:lnTo>
                  <a:pt x="13587175" y="0"/>
                </a:lnTo>
                <a:lnTo>
                  <a:pt x="13587175" y="7438826"/>
                </a:lnTo>
                <a:lnTo>
                  <a:pt x="0" y="7438826"/>
                </a:lnTo>
                <a:lnTo>
                  <a:pt x="0" y="0"/>
                </a:lnTo>
                <a:close/>
              </a:path>
            </a:pathLst>
          </a:custGeom>
          <a:blipFill>
            <a:blip r:embed="rId3"/>
            <a:stretch>
              <a:fillRect l="0" t="-17809" r="0" b="-17809"/>
            </a:stretch>
          </a:blipFill>
        </p:spPr>
      </p:sp>
      <p:sp>
        <p:nvSpPr>
          <p:cNvPr name="TextBox 11" id="11"/>
          <p:cNvSpPr txBox="true"/>
          <p:nvPr/>
        </p:nvSpPr>
        <p:spPr>
          <a:xfrm rot="0">
            <a:off x="3447291" y="3387174"/>
            <a:ext cx="5154219" cy="5993130"/>
          </a:xfrm>
          <a:prstGeom prst="rect">
            <a:avLst/>
          </a:prstGeom>
        </p:spPr>
        <p:txBody>
          <a:bodyPr anchor="t" rtlCol="false" tIns="0" lIns="0" bIns="0" rIns="0">
            <a:spAutoFit/>
          </a:bodyPr>
          <a:lstStyle/>
          <a:p>
            <a:pPr algn="l">
              <a:lnSpc>
                <a:spcPts val="3960"/>
              </a:lnSpc>
            </a:pPr>
            <a:r>
              <a:rPr lang="en-US" sz="3000" b="true">
                <a:solidFill>
                  <a:srgbClr val="404040"/>
                </a:solidFill>
                <a:latin typeface="Arial Bold"/>
                <a:ea typeface="Arial Bold"/>
                <a:cs typeface="Arial Bold"/>
                <a:sym typeface="Arial Bold"/>
              </a:rPr>
              <a:t>  </a:t>
            </a:r>
          </a:p>
          <a:p>
            <a:pPr algn="l" marL="542925" indent="-271462" lvl="1">
              <a:lnSpc>
                <a:spcPts val="3960"/>
              </a:lnSpc>
              <a:buFont typeface="Arial"/>
              <a:buChar char="•"/>
            </a:pPr>
            <a:r>
              <a:rPr lang="en-US" b="true" sz="3000">
                <a:solidFill>
                  <a:srgbClr val="404040"/>
                </a:solidFill>
                <a:latin typeface="Arial Bold"/>
                <a:ea typeface="Arial Bold"/>
                <a:cs typeface="Arial Bold"/>
                <a:sym typeface="Arial Bold"/>
              </a:rPr>
              <a:t>Problem Statement </a:t>
            </a:r>
          </a:p>
          <a:p>
            <a:pPr algn="l" marL="542925" indent="-271462" lvl="1">
              <a:lnSpc>
                <a:spcPts val="3960"/>
              </a:lnSpc>
              <a:buFont typeface="Arial"/>
              <a:buChar char="•"/>
            </a:pPr>
            <a:r>
              <a:rPr lang="en-US" b="true" sz="3000">
                <a:solidFill>
                  <a:srgbClr val="404040"/>
                </a:solidFill>
                <a:latin typeface="Arial Bold"/>
                <a:ea typeface="Arial Bold"/>
                <a:cs typeface="Arial Bold"/>
                <a:sym typeface="Arial Bold"/>
              </a:rPr>
              <a:t>Technology used</a:t>
            </a:r>
          </a:p>
          <a:p>
            <a:pPr algn="l" marL="542925" indent="-271462" lvl="1">
              <a:lnSpc>
                <a:spcPts val="3960"/>
              </a:lnSpc>
              <a:buFont typeface="Arial"/>
              <a:buChar char="•"/>
            </a:pPr>
            <a:r>
              <a:rPr lang="en-US" b="true" sz="3000">
                <a:solidFill>
                  <a:srgbClr val="404040"/>
                </a:solidFill>
                <a:latin typeface="Arial Bold"/>
                <a:ea typeface="Arial Bold"/>
                <a:cs typeface="Arial Bold"/>
                <a:sym typeface="Arial Bold"/>
              </a:rPr>
              <a:t>Wow factor </a:t>
            </a:r>
          </a:p>
          <a:p>
            <a:pPr algn="l" marL="542925" indent="-271462" lvl="1">
              <a:lnSpc>
                <a:spcPts val="3960"/>
              </a:lnSpc>
              <a:buFont typeface="Arial"/>
              <a:buChar char="•"/>
            </a:pPr>
            <a:r>
              <a:rPr lang="en-US" b="true" sz="3000">
                <a:solidFill>
                  <a:srgbClr val="404040"/>
                </a:solidFill>
                <a:latin typeface="Arial Bold"/>
                <a:ea typeface="Arial Bold"/>
                <a:cs typeface="Arial Bold"/>
                <a:sym typeface="Arial Bold"/>
              </a:rPr>
              <a:t>End users</a:t>
            </a:r>
          </a:p>
          <a:p>
            <a:pPr algn="l" marL="542925" indent="-271462" lvl="1">
              <a:lnSpc>
                <a:spcPts val="3960"/>
              </a:lnSpc>
              <a:buFont typeface="Arial"/>
              <a:buChar char="•"/>
            </a:pPr>
            <a:r>
              <a:rPr lang="en-US" b="true" sz="3000">
                <a:solidFill>
                  <a:srgbClr val="404040"/>
                </a:solidFill>
                <a:latin typeface="Arial Bold"/>
                <a:ea typeface="Arial Bold"/>
                <a:cs typeface="Arial Bold"/>
                <a:sym typeface="Arial Bold"/>
              </a:rPr>
              <a:t>Result</a:t>
            </a:r>
          </a:p>
          <a:p>
            <a:pPr algn="l" marL="542925" indent="-271462" lvl="1">
              <a:lnSpc>
                <a:spcPts val="3960"/>
              </a:lnSpc>
              <a:buFont typeface="Arial"/>
              <a:buChar char="•"/>
            </a:pPr>
            <a:r>
              <a:rPr lang="en-US" b="true" sz="3000">
                <a:solidFill>
                  <a:srgbClr val="404040"/>
                </a:solidFill>
                <a:latin typeface="Arial Bold"/>
                <a:ea typeface="Arial Bold"/>
                <a:cs typeface="Arial Bold"/>
                <a:sym typeface="Arial Bold"/>
              </a:rPr>
              <a:t>Conclusion</a:t>
            </a:r>
          </a:p>
          <a:p>
            <a:pPr algn="l" marL="542925" indent="-271462" lvl="1">
              <a:lnSpc>
                <a:spcPts val="3960"/>
              </a:lnSpc>
              <a:buFont typeface="Arial"/>
              <a:buChar char="•"/>
            </a:pPr>
            <a:r>
              <a:rPr lang="en-US" b="true" sz="3000">
                <a:solidFill>
                  <a:srgbClr val="404040"/>
                </a:solidFill>
                <a:latin typeface="Arial Bold"/>
                <a:ea typeface="Arial Bold"/>
                <a:cs typeface="Arial Bold"/>
                <a:sym typeface="Arial Bold"/>
              </a:rPr>
              <a:t>Git-hub Link</a:t>
            </a:r>
          </a:p>
          <a:p>
            <a:pPr algn="l" marL="542925" indent="-271462" lvl="1">
              <a:lnSpc>
                <a:spcPts val="3960"/>
              </a:lnSpc>
              <a:buFont typeface="Arial"/>
              <a:buChar char="•"/>
            </a:pPr>
            <a:r>
              <a:rPr lang="en-US" b="true" sz="3000">
                <a:solidFill>
                  <a:srgbClr val="404040"/>
                </a:solidFill>
                <a:latin typeface="Arial Bold"/>
                <a:ea typeface="Arial Bold"/>
                <a:cs typeface="Arial Bold"/>
                <a:sym typeface="Arial Bold"/>
              </a:rPr>
              <a:t>Future scope</a:t>
            </a:r>
          </a:p>
          <a:p>
            <a:pPr algn="l" marL="542925" indent="-271462" lvl="1">
              <a:lnSpc>
                <a:spcPts val="3960"/>
              </a:lnSpc>
              <a:buFont typeface="Arial"/>
              <a:buChar char="•"/>
            </a:pPr>
            <a:r>
              <a:rPr lang="en-US" b="true" sz="3000">
                <a:solidFill>
                  <a:srgbClr val="404040"/>
                </a:solidFill>
                <a:latin typeface="Arial Bold"/>
                <a:ea typeface="Arial Bold"/>
                <a:cs typeface="Arial Bold"/>
                <a:sym typeface="Arial Bold"/>
              </a:rPr>
              <a:t>IBM Certifications</a:t>
            </a:r>
          </a:p>
          <a:p>
            <a:pPr algn="l" marL="542925" indent="-271462" lvl="1">
              <a:lnSpc>
                <a:spcPts val="3960"/>
              </a:lnSpc>
            </a:pPr>
          </a:p>
          <a:p>
            <a:pPr algn="l" marL="542925" indent="-271462" lvl="1">
              <a:lnSpc>
                <a:spcPts val="3960"/>
              </a:lnSpc>
            </a:pPr>
          </a:p>
        </p:txBody>
      </p:sp>
      <p:grpSp>
        <p:nvGrpSpPr>
          <p:cNvPr name="Group 12" id="12"/>
          <p:cNvGrpSpPr/>
          <p:nvPr/>
        </p:nvGrpSpPr>
        <p:grpSpPr>
          <a:xfrm rot="0">
            <a:off x="3466753" y="2469131"/>
            <a:ext cx="2895992" cy="1013293"/>
            <a:chOff x="0" y="0"/>
            <a:chExt cx="3861322" cy="1351057"/>
          </a:xfrm>
        </p:grpSpPr>
        <p:sp>
          <p:nvSpPr>
            <p:cNvPr name="Freeform 13" id="13"/>
            <p:cNvSpPr/>
            <p:nvPr/>
          </p:nvSpPr>
          <p:spPr>
            <a:xfrm flipH="false" flipV="false" rot="0">
              <a:off x="0" y="0"/>
              <a:ext cx="3861322" cy="1351057"/>
            </a:xfrm>
            <a:custGeom>
              <a:avLst/>
              <a:gdLst/>
              <a:ahLst/>
              <a:cxnLst/>
              <a:rect r="r" b="b" t="t" l="l"/>
              <a:pathLst>
                <a:path h="1351057" w="3861322">
                  <a:moveTo>
                    <a:pt x="0" y="0"/>
                  </a:moveTo>
                  <a:lnTo>
                    <a:pt x="3861322" y="0"/>
                  </a:lnTo>
                  <a:lnTo>
                    <a:pt x="3861322" y="1351057"/>
                  </a:lnTo>
                  <a:lnTo>
                    <a:pt x="0" y="1351057"/>
                  </a:lnTo>
                  <a:close/>
                </a:path>
              </a:pathLst>
            </a:custGeom>
            <a:solidFill>
              <a:srgbClr val="000000">
                <a:alpha val="0"/>
              </a:srgbClr>
            </a:solidFill>
          </p:spPr>
        </p:sp>
        <p:sp>
          <p:nvSpPr>
            <p:cNvPr name="TextBox 14" id="14"/>
            <p:cNvSpPr txBox="true"/>
            <p:nvPr/>
          </p:nvSpPr>
          <p:spPr>
            <a:xfrm>
              <a:off x="0" y="-85725"/>
              <a:ext cx="3861322" cy="1436782"/>
            </a:xfrm>
            <a:prstGeom prst="rect">
              <a:avLst/>
            </a:prstGeom>
          </p:spPr>
          <p:txBody>
            <a:bodyPr anchor="b" rtlCol="false" tIns="0" lIns="0" bIns="0" rIns="0"/>
            <a:lstStyle/>
            <a:p>
              <a:pPr algn="l">
                <a:lnSpc>
                  <a:spcPts val="5040"/>
                </a:lnSpc>
              </a:pPr>
              <a:r>
                <a:rPr lang="en-US" sz="4200" b="true">
                  <a:solidFill>
                    <a:srgbClr val="002060"/>
                  </a:solidFill>
                  <a:latin typeface="Arial Bold"/>
                  <a:ea typeface="Arial Bold"/>
                  <a:cs typeface="Arial Bold"/>
                  <a:sym typeface="Arial Bold"/>
                </a:rPr>
                <a:t>OUTLINE</a:t>
              </a: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1028700" y="1157595"/>
            <a:ext cx="3521112" cy="795444"/>
            <a:chOff x="0" y="0"/>
            <a:chExt cx="4694816" cy="1060592"/>
          </a:xfrm>
        </p:grpSpPr>
        <p:sp>
          <p:nvSpPr>
            <p:cNvPr name="Freeform 11" id="11"/>
            <p:cNvSpPr/>
            <p:nvPr/>
          </p:nvSpPr>
          <p:spPr>
            <a:xfrm flipH="false" flipV="false" rot="0">
              <a:off x="0" y="0"/>
              <a:ext cx="4694816" cy="1060592"/>
            </a:xfrm>
            <a:custGeom>
              <a:avLst/>
              <a:gdLst/>
              <a:ahLst/>
              <a:cxnLst/>
              <a:rect r="r" b="b" t="t" l="l"/>
              <a:pathLst>
                <a:path h="1060592" w="4694816">
                  <a:moveTo>
                    <a:pt x="0" y="0"/>
                  </a:moveTo>
                  <a:lnTo>
                    <a:pt x="4694816" y="0"/>
                  </a:lnTo>
                  <a:lnTo>
                    <a:pt x="4694816" y="1060592"/>
                  </a:lnTo>
                  <a:lnTo>
                    <a:pt x="0" y="1060592"/>
                  </a:lnTo>
                  <a:close/>
                </a:path>
              </a:pathLst>
            </a:custGeom>
            <a:solidFill>
              <a:srgbClr val="000000">
                <a:alpha val="0"/>
              </a:srgbClr>
            </a:solidFill>
          </p:spPr>
        </p:sp>
        <p:sp>
          <p:nvSpPr>
            <p:cNvPr name="TextBox 12" id="12"/>
            <p:cNvSpPr txBox="true"/>
            <p:nvPr/>
          </p:nvSpPr>
          <p:spPr>
            <a:xfrm>
              <a:off x="0" y="-85725"/>
              <a:ext cx="4694816"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GitHub Links</a:t>
              </a:r>
            </a:p>
          </p:txBody>
        </p:sp>
      </p:grpSp>
      <p:grpSp>
        <p:nvGrpSpPr>
          <p:cNvPr name="Group 13" id="13"/>
          <p:cNvGrpSpPr/>
          <p:nvPr/>
        </p:nvGrpSpPr>
        <p:grpSpPr>
          <a:xfrm rot="0">
            <a:off x="871789" y="2519486"/>
            <a:ext cx="16544422" cy="7009986"/>
            <a:chOff x="0" y="0"/>
            <a:chExt cx="22059230" cy="9346648"/>
          </a:xfrm>
        </p:grpSpPr>
        <p:sp>
          <p:nvSpPr>
            <p:cNvPr name="Freeform 14" id="14"/>
            <p:cNvSpPr/>
            <p:nvPr/>
          </p:nvSpPr>
          <p:spPr>
            <a:xfrm flipH="false" flipV="false" rot="0">
              <a:off x="0" y="0"/>
              <a:ext cx="22059230" cy="9346648"/>
            </a:xfrm>
            <a:custGeom>
              <a:avLst/>
              <a:gdLst/>
              <a:ahLst/>
              <a:cxnLst/>
              <a:rect r="r" b="b" t="t" l="l"/>
              <a:pathLst>
                <a:path h="9346648" w="22059230">
                  <a:moveTo>
                    <a:pt x="0" y="0"/>
                  </a:moveTo>
                  <a:lnTo>
                    <a:pt x="22059230" y="0"/>
                  </a:lnTo>
                  <a:lnTo>
                    <a:pt x="22059230" y="9346648"/>
                  </a:lnTo>
                  <a:lnTo>
                    <a:pt x="0" y="9346648"/>
                  </a:lnTo>
                  <a:close/>
                </a:path>
              </a:pathLst>
            </a:custGeom>
            <a:solidFill>
              <a:srgbClr val="000000">
                <a:alpha val="0"/>
              </a:srgbClr>
            </a:solidFill>
          </p:spPr>
        </p:sp>
        <p:sp>
          <p:nvSpPr>
            <p:cNvPr name="TextBox 15" id="15"/>
            <p:cNvSpPr txBox="true"/>
            <p:nvPr/>
          </p:nvSpPr>
          <p:spPr>
            <a:xfrm>
              <a:off x="0" y="-76200"/>
              <a:ext cx="22059230" cy="9422848"/>
            </a:xfrm>
            <a:prstGeom prst="rect">
              <a:avLst/>
            </a:prstGeom>
          </p:spPr>
          <p:txBody>
            <a:bodyPr anchor="ctr" rtlCol="false" tIns="0" lIns="0" bIns="0" rIns="0"/>
            <a:lstStyle/>
            <a:p>
              <a:pPr algn="l" marL="461486" indent="-230743" lvl="1">
                <a:lnSpc>
                  <a:spcPts val="3366"/>
                </a:lnSpc>
                <a:buFont typeface="Arial"/>
                <a:buChar char="•"/>
              </a:pPr>
            </a:p>
          </p:txBody>
        </p:sp>
      </p:grpSp>
      <p:grpSp>
        <p:nvGrpSpPr>
          <p:cNvPr name="Group 16" id="16"/>
          <p:cNvGrpSpPr/>
          <p:nvPr/>
        </p:nvGrpSpPr>
        <p:grpSpPr>
          <a:xfrm rot="0">
            <a:off x="1592021" y="2514407"/>
            <a:ext cx="6123788" cy="795444"/>
            <a:chOff x="0" y="0"/>
            <a:chExt cx="8165050" cy="1060592"/>
          </a:xfrm>
        </p:grpSpPr>
        <p:sp>
          <p:nvSpPr>
            <p:cNvPr name="Freeform 17" id="17"/>
            <p:cNvSpPr/>
            <p:nvPr/>
          </p:nvSpPr>
          <p:spPr>
            <a:xfrm flipH="false" flipV="false" rot="0">
              <a:off x="0" y="0"/>
              <a:ext cx="8165050" cy="1060592"/>
            </a:xfrm>
            <a:custGeom>
              <a:avLst/>
              <a:gdLst/>
              <a:ahLst/>
              <a:cxnLst/>
              <a:rect r="r" b="b" t="t" l="l"/>
              <a:pathLst>
                <a:path h="1060592" w="8165050">
                  <a:moveTo>
                    <a:pt x="0" y="0"/>
                  </a:moveTo>
                  <a:lnTo>
                    <a:pt x="8165050" y="0"/>
                  </a:lnTo>
                  <a:lnTo>
                    <a:pt x="8165050" y="1060592"/>
                  </a:lnTo>
                  <a:lnTo>
                    <a:pt x="0" y="1060592"/>
                  </a:lnTo>
                  <a:close/>
                </a:path>
              </a:pathLst>
            </a:custGeom>
            <a:solidFill>
              <a:srgbClr val="000000">
                <a:alpha val="0"/>
              </a:srgbClr>
            </a:solidFill>
          </p:spPr>
        </p:sp>
        <p:sp>
          <p:nvSpPr>
            <p:cNvPr name="TextBox 18" id="18"/>
            <p:cNvSpPr txBox="true"/>
            <p:nvPr/>
          </p:nvSpPr>
          <p:spPr>
            <a:xfrm>
              <a:off x="0" y="-85725"/>
              <a:ext cx="8165050" cy="1146317"/>
            </a:xfrm>
            <a:prstGeom prst="rect">
              <a:avLst/>
            </a:prstGeom>
          </p:spPr>
          <p:txBody>
            <a:bodyPr anchor="b" rtlCol="false" tIns="0" lIns="0" bIns="0" rIns="0"/>
            <a:lstStyle/>
            <a:p>
              <a:pPr algn="l">
                <a:lnSpc>
                  <a:spcPts val="5040"/>
                </a:lnSpc>
              </a:pPr>
              <a:r>
                <a:rPr lang="en-US" sz="4200">
                  <a:solidFill>
                    <a:srgbClr val="213063"/>
                  </a:solidFill>
                  <a:latin typeface="ITC Franklin Gothic LT"/>
                  <a:ea typeface="ITC Franklin Gothic LT"/>
                  <a:cs typeface="ITC Franklin Gothic LT"/>
                  <a:sym typeface="ITC Franklin Gothic LT"/>
                </a:rPr>
                <a:t>GitHub pROJECT Link</a:t>
              </a:r>
            </a:p>
          </p:txBody>
        </p:sp>
      </p:grpSp>
      <p:grpSp>
        <p:nvGrpSpPr>
          <p:cNvPr name="Group 19" id="19"/>
          <p:cNvGrpSpPr/>
          <p:nvPr/>
        </p:nvGrpSpPr>
        <p:grpSpPr>
          <a:xfrm rot="0">
            <a:off x="1592021" y="5000645"/>
            <a:ext cx="2777490" cy="795444"/>
            <a:chOff x="0" y="0"/>
            <a:chExt cx="3703320" cy="1060592"/>
          </a:xfrm>
        </p:grpSpPr>
        <p:sp>
          <p:nvSpPr>
            <p:cNvPr name="Freeform 20" id="20"/>
            <p:cNvSpPr/>
            <p:nvPr/>
          </p:nvSpPr>
          <p:spPr>
            <a:xfrm flipH="false" flipV="false" rot="0">
              <a:off x="0" y="0"/>
              <a:ext cx="3703320" cy="1060592"/>
            </a:xfrm>
            <a:custGeom>
              <a:avLst/>
              <a:gdLst/>
              <a:ahLst/>
              <a:cxnLst/>
              <a:rect r="r" b="b" t="t" l="l"/>
              <a:pathLst>
                <a:path h="1060592" w="3703320">
                  <a:moveTo>
                    <a:pt x="0" y="0"/>
                  </a:moveTo>
                  <a:lnTo>
                    <a:pt x="3703320" y="0"/>
                  </a:lnTo>
                  <a:lnTo>
                    <a:pt x="3703320" y="1060592"/>
                  </a:lnTo>
                  <a:lnTo>
                    <a:pt x="0" y="1060592"/>
                  </a:lnTo>
                  <a:close/>
                </a:path>
              </a:pathLst>
            </a:custGeom>
            <a:solidFill>
              <a:srgbClr val="000000">
                <a:alpha val="0"/>
              </a:srgbClr>
            </a:solidFill>
          </p:spPr>
        </p:sp>
        <p:sp>
          <p:nvSpPr>
            <p:cNvPr name="TextBox 21" id="21"/>
            <p:cNvSpPr txBox="true"/>
            <p:nvPr/>
          </p:nvSpPr>
          <p:spPr>
            <a:xfrm>
              <a:off x="0" y="-85725"/>
              <a:ext cx="3703320" cy="1146317"/>
            </a:xfrm>
            <a:prstGeom prst="rect">
              <a:avLst/>
            </a:prstGeom>
          </p:spPr>
          <p:txBody>
            <a:bodyPr anchor="b" rtlCol="false" tIns="0" lIns="0" bIns="0" rIns="0"/>
            <a:lstStyle/>
            <a:p>
              <a:pPr algn="l">
                <a:lnSpc>
                  <a:spcPts val="5040"/>
                </a:lnSpc>
              </a:pPr>
              <a:r>
                <a:rPr lang="en-US" sz="4200">
                  <a:solidFill>
                    <a:srgbClr val="213063"/>
                  </a:solidFill>
                  <a:latin typeface="ITC Franklin Gothic LT"/>
                  <a:ea typeface="ITC Franklin Gothic LT"/>
                  <a:cs typeface="ITC Franklin Gothic LT"/>
                  <a:sym typeface="ITC Franklin Gothic LT"/>
                </a:rPr>
                <a:t>GitHub Link</a:t>
              </a:r>
            </a:p>
          </p:txBody>
        </p:sp>
      </p:grpSp>
      <p:grpSp>
        <p:nvGrpSpPr>
          <p:cNvPr name="Group 22" id="22"/>
          <p:cNvGrpSpPr/>
          <p:nvPr/>
        </p:nvGrpSpPr>
        <p:grpSpPr>
          <a:xfrm rot="0">
            <a:off x="2058546" y="6243659"/>
            <a:ext cx="14575865" cy="795444"/>
            <a:chOff x="0" y="0"/>
            <a:chExt cx="19434486" cy="1060592"/>
          </a:xfrm>
        </p:grpSpPr>
        <p:sp>
          <p:nvSpPr>
            <p:cNvPr name="Freeform 23" id="23"/>
            <p:cNvSpPr/>
            <p:nvPr/>
          </p:nvSpPr>
          <p:spPr>
            <a:xfrm flipH="false" flipV="false" rot="0">
              <a:off x="0" y="0"/>
              <a:ext cx="19434487" cy="1060592"/>
            </a:xfrm>
            <a:custGeom>
              <a:avLst/>
              <a:gdLst/>
              <a:ahLst/>
              <a:cxnLst/>
              <a:rect r="r" b="b" t="t" l="l"/>
              <a:pathLst>
                <a:path h="1060592" w="19434487">
                  <a:moveTo>
                    <a:pt x="0" y="0"/>
                  </a:moveTo>
                  <a:lnTo>
                    <a:pt x="19434487" y="0"/>
                  </a:lnTo>
                  <a:lnTo>
                    <a:pt x="19434487" y="1060592"/>
                  </a:lnTo>
                  <a:lnTo>
                    <a:pt x="0" y="1060592"/>
                  </a:lnTo>
                  <a:close/>
                </a:path>
              </a:pathLst>
            </a:custGeom>
            <a:solidFill>
              <a:srgbClr val="000000">
                <a:alpha val="0"/>
              </a:srgbClr>
            </a:solidFill>
          </p:spPr>
        </p:sp>
        <p:sp>
          <p:nvSpPr>
            <p:cNvPr name="TextBox 24" id="24"/>
            <p:cNvSpPr txBox="true"/>
            <p:nvPr/>
          </p:nvSpPr>
          <p:spPr>
            <a:xfrm>
              <a:off x="0" y="-85725"/>
              <a:ext cx="19434486" cy="1146317"/>
            </a:xfrm>
            <a:prstGeom prst="rect">
              <a:avLst/>
            </a:prstGeom>
          </p:spPr>
          <p:txBody>
            <a:bodyPr anchor="b" rtlCol="false" tIns="0" lIns="0" bIns="0" rIns="0"/>
            <a:lstStyle/>
            <a:p>
              <a:pPr algn="l">
                <a:lnSpc>
                  <a:spcPts val="5040"/>
                </a:lnSpc>
              </a:pPr>
              <a:r>
                <a:rPr lang="en-US" sz="4200" u="sng">
                  <a:solidFill>
                    <a:srgbClr val="1CADE4"/>
                  </a:solidFill>
                  <a:latin typeface="ITC Franklin Gothic LT"/>
                  <a:ea typeface="ITC Franklin Gothic LT"/>
                  <a:cs typeface="ITC Franklin Gothic LT"/>
                  <a:sym typeface="ITC Franklin Gothic LT"/>
                  <a:hlinkClick r:id="rId3" tooltip="https://github.com/AshishY551"/>
                </a:rPr>
                <a:t>github.com/AshishY551</a:t>
              </a:r>
            </a:p>
          </p:txBody>
        </p:sp>
      </p:grpSp>
      <p:grpSp>
        <p:nvGrpSpPr>
          <p:cNvPr name="Group 25" id="25"/>
          <p:cNvGrpSpPr/>
          <p:nvPr/>
        </p:nvGrpSpPr>
        <p:grpSpPr>
          <a:xfrm rot="0">
            <a:off x="2058546" y="3643226"/>
            <a:ext cx="14575865" cy="795444"/>
            <a:chOff x="0" y="0"/>
            <a:chExt cx="19434486" cy="1060592"/>
          </a:xfrm>
        </p:grpSpPr>
        <p:sp>
          <p:nvSpPr>
            <p:cNvPr name="Freeform 26" id="26"/>
            <p:cNvSpPr/>
            <p:nvPr/>
          </p:nvSpPr>
          <p:spPr>
            <a:xfrm flipH="false" flipV="false" rot="0">
              <a:off x="0" y="0"/>
              <a:ext cx="19434487" cy="1060592"/>
            </a:xfrm>
            <a:custGeom>
              <a:avLst/>
              <a:gdLst/>
              <a:ahLst/>
              <a:cxnLst/>
              <a:rect r="r" b="b" t="t" l="l"/>
              <a:pathLst>
                <a:path h="1060592" w="19434487">
                  <a:moveTo>
                    <a:pt x="0" y="0"/>
                  </a:moveTo>
                  <a:lnTo>
                    <a:pt x="19434487" y="0"/>
                  </a:lnTo>
                  <a:lnTo>
                    <a:pt x="19434487" y="1060592"/>
                  </a:lnTo>
                  <a:lnTo>
                    <a:pt x="0" y="1060592"/>
                  </a:lnTo>
                  <a:close/>
                </a:path>
              </a:pathLst>
            </a:custGeom>
            <a:solidFill>
              <a:srgbClr val="000000">
                <a:alpha val="0"/>
              </a:srgbClr>
            </a:solidFill>
          </p:spPr>
        </p:sp>
        <p:sp>
          <p:nvSpPr>
            <p:cNvPr name="TextBox 27" id="27"/>
            <p:cNvSpPr txBox="true"/>
            <p:nvPr/>
          </p:nvSpPr>
          <p:spPr>
            <a:xfrm>
              <a:off x="0" y="-85725"/>
              <a:ext cx="19434486" cy="1146317"/>
            </a:xfrm>
            <a:prstGeom prst="rect">
              <a:avLst/>
            </a:prstGeom>
          </p:spPr>
          <p:txBody>
            <a:bodyPr anchor="b" rtlCol="false" tIns="0" lIns="0" bIns="0" rIns="0"/>
            <a:lstStyle/>
            <a:p>
              <a:pPr algn="l">
                <a:lnSpc>
                  <a:spcPts val="5040"/>
                </a:lnSpc>
              </a:pPr>
              <a:r>
                <a:rPr lang="en-US" sz="4200" u="sng">
                  <a:solidFill>
                    <a:srgbClr val="1CADE4"/>
                  </a:solidFill>
                  <a:latin typeface="ITC Franklin Gothic LT"/>
                  <a:ea typeface="ITC Franklin Gothic LT"/>
                  <a:cs typeface="ITC Franklin Gothic LT"/>
                  <a:sym typeface="ITC Franklin Gothic LT"/>
                  <a:hlinkClick r:id="rId4" tooltip="https://github.com/AshishY551/Agentic_AI_Health_Symptom_Checker"/>
                </a:rPr>
                <a:t>Agentic Ai Health Symptom Checker Project Github Link</a:t>
              </a:r>
            </a:p>
          </p:txBody>
        </p:sp>
      </p:grpSp>
      <p:grpSp>
        <p:nvGrpSpPr>
          <p:cNvPr name="Group 28" id="28"/>
          <p:cNvGrpSpPr/>
          <p:nvPr/>
        </p:nvGrpSpPr>
        <p:grpSpPr>
          <a:xfrm rot="0">
            <a:off x="1592021" y="7486673"/>
            <a:ext cx="2777490" cy="795444"/>
            <a:chOff x="0" y="0"/>
            <a:chExt cx="3703320" cy="1060592"/>
          </a:xfrm>
        </p:grpSpPr>
        <p:sp>
          <p:nvSpPr>
            <p:cNvPr name="Freeform 29" id="29"/>
            <p:cNvSpPr/>
            <p:nvPr/>
          </p:nvSpPr>
          <p:spPr>
            <a:xfrm flipH="false" flipV="false" rot="0">
              <a:off x="0" y="0"/>
              <a:ext cx="3703320" cy="1060592"/>
            </a:xfrm>
            <a:custGeom>
              <a:avLst/>
              <a:gdLst/>
              <a:ahLst/>
              <a:cxnLst/>
              <a:rect r="r" b="b" t="t" l="l"/>
              <a:pathLst>
                <a:path h="1060592" w="3703320">
                  <a:moveTo>
                    <a:pt x="0" y="0"/>
                  </a:moveTo>
                  <a:lnTo>
                    <a:pt x="3703320" y="0"/>
                  </a:lnTo>
                  <a:lnTo>
                    <a:pt x="3703320" y="1060592"/>
                  </a:lnTo>
                  <a:lnTo>
                    <a:pt x="0" y="1060592"/>
                  </a:lnTo>
                  <a:close/>
                </a:path>
              </a:pathLst>
            </a:custGeom>
            <a:solidFill>
              <a:srgbClr val="000000">
                <a:alpha val="0"/>
              </a:srgbClr>
            </a:solidFill>
          </p:spPr>
        </p:sp>
        <p:sp>
          <p:nvSpPr>
            <p:cNvPr name="TextBox 30" id="30"/>
            <p:cNvSpPr txBox="true"/>
            <p:nvPr/>
          </p:nvSpPr>
          <p:spPr>
            <a:xfrm>
              <a:off x="0" y="-85725"/>
              <a:ext cx="3703320" cy="1146317"/>
            </a:xfrm>
            <a:prstGeom prst="rect">
              <a:avLst/>
            </a:prstGeom>
          </p:spPr>
          <p:txBody>
            <a:bodyPr anchor="b" rtlCol="false" tIns="0" lIns="0" bIns="0" rIns="0"/>
            <a:lstStyle/>
            <a:p>
              <a:pPr algn="l">
                <a:lnSpc>
                  <a:spcPts val="5040"/>
                </a:lnSpc>
              </a:pPr>
              <a:r>
                <a:rPr lang="en-US" sz="4200">
                  <a:solidFill>
                    <a:srgbClr val="213063"/>
                  </a:solidFill>
                  <a:latin typeface="ITC Franklin Gothic LT"/>
                  <a:ea typeface="ITC Franklin Gothic LT"/>
                  <a:cs typeface="ITC Franklin Gothic LT"/>
                  <a:sym typeface="ITC Franklin Gothic LT"/>
                </a:rPr>
                <a:t>Linkdin</a:t>
              </a:r>
              <a:r>
                <a:rPr lang="en-US" sz="4200">
                  <a:solidFill>
                    <a:srgbClr val="213063"/>
                  </a:solidFill>
                  <a:latin typeface="ITC Franklin Gothic LT"/>
                  <a:ea typeface="ITC Franklin Gothic LT"/>
                  <a:cs typeface="ITC Franklin Gothic LT"/>
                  <a:sym typeface="ITC Franklin Gothic LT"/>
                </a:rPr>
                <a:t> Link</a:t>
              </a:r>
            </a:p>
          </p:txBody>
        </p:sp>
      </p:grpSp>
      <p:grpSp>
        <p:nvGrpSpPr>
          <p:cNvPr name="Group 31" id="31"/>
          <p:cNvGrpSpPr/>
          <p:nvPr/>
        </p:nvGrpSpPr>
        <p:grpSpPr>
          <a:xfrm rot="0">
            <a:off x="2058546" y="8462856"/>
            <a:ext cx="14575865" cy="795444"/>
            <a:chOff x="0" y="0"/>
            <a:chExt cx="19434486" cy="1060592"/>
          </a:xfrm>
        </p:grpSpPr>
        <p:sp>
          <p:nvSpPr>
            <p:cNvPr name="Freeform 32" id="32"/>
            <p:cNvSpPr/>
            <p:nvPr/>
          </p:nvSpPr>
          <p:spPr>
            <a:xfrm flipH="false" flipV="false" rot="0">
              <a:off x="0" y="0"/>
              <a:ext cx="19434487" cy="1060592"/>
            </a:xfrm>
            <a:custGeom>
              <a:avLst/>
              <a:gdLst/>
              <a:ahLst/>
              <a:cxnLst/>
              <a:rect r="r" b="b" t="t" l="l"/>
              <a:pathLst>
                <a:path h="1060592" w="19434487">
                  <a:moveTo>
                    <a:pt x="0" y="0"/>
                  </a:moveTo>
                  <a:lnTo>
                    <a:pt x="19434487" y="0"/>
                  </a:lnTo>
                  <a:lnTo>
                    <a:pt x="19434487" y="1060592"/>
                  </a:lnTo>
                  <a:lnTo>
                    <a:pt x="0" y="1060592"/>
                  </a:lnTo>
                  <a:close/>
                </a:path>
              </a:pathLst>
            </a:custGeom>
            <a:solidFill>
              <a:srgbClr val="000000">
                <a:alpha val="0"/>
              </a:srgbClr>
            </a:solidFill>
          </p:spPr>
        </p:sp>
        <p:sp>
          <p:nvSpPr>
            <p:cNvPr name="TextBox 33" id="33"/>
            <p:cNvSpPr txBox="true"/>
            <p:nvPr/>
          </p:nvSpPr>
          <p:spPr>
            <a:xfrm>
              <a:off x="0" y="-85725"/>
              <a:ext cx="19434486" cy="1146317"/>
            </a:xfrm>
            <a:prstGeom prst="rect">
              <a:avLst/>
            </a:prstGeom>
          </p:spPr>
          <p:txBody>
            <a:bodyPr anchor="b" rtlCol="false" tIns="0" lIns="0" bIns="0" rIns="0"/>
            <a:lstStyle/>
            <a:p>
              <a:pPr algn="l">
                <a:lnSpc>
                  <a:spcPts val="5040"/>
                </a:lnSpc>
              </a:pPr>
              <a:r>
                <a:rPr lang="en-US" sz="4200" u="sng">
                  <a:solidFill>
                    <a:srgbClr val="1CADE4"/>
                  </a:solidFill>
                  <a:latin typeface="ITC Franklin Gothic LT"/>
                  <a:ea typeface="ITC Franklin Gothic LT"/>
                  <a:cs typeface="ITC Franklin Gothic LT"/>
                  <a:sym typeface="ITC Franklin Gothic LT"/>
                  <a:hlinkClick r:id="rId5" tooltip="https://www.linkedin.com/in/ashish-yadav-940795279/"/>
                </a:rPr>
                <a:t>Ashish Yadav Linkdin</a:t>
              </a:r>
            </a:p>
          </p:txBody>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sp>
        <p:nvSpPr>
          <p:cNvPr name="Freeform 10" id="10"/>
          <p:cNvSpPr/>
          <p:nvPr/>
        </p:nvSpPr>
        <p:spPr>
          <a:xfrm flipH="false" flipV="false" rot="0">
            <a:off x="3780199" y="2068179"/>
            <a:ext cx="10720072" cy="6150641"/>
          </a:xfrm>
          <a:custGeom>
            <a:avLst/>
            <a:gdLst/>
            <a:ahLst/>
            <a:cxnLst/>
            <a:rect r="r" b="b" t="t" l="l"/>
            <a:pathLst>
              <a:path h="6150641" w="10720072">
                <a:moveTo>
                  <a:pt x="0" y="0"/>
                </a:moveTo>
                <a:lnTo>
                  <a:pt x="10720072" y="0"/>
                </a:lnTo>
                <a:lnTo>
                  <a:pt x="10720072" y="6150642"/>
                </a:lnTo>
                <a:lnTo>
                  <a:pt x="0" y="6150642"/>
                </a:lnTo>
                <a:lnTo>
                  <a:pt x="0" y="0"/>
                </a:lnTo>
                <a:close/>
              </a:path>
            </a:pathLst>
          </a:custGeom>
          <a:blipFill>
            <a:blip r:embed="rId3"/>
            <a:stretch>
              <a:fillRect l="0" t="0" r="0" b="0"/>
            </a:stretch>
          </a:blipFill>
        </p:spPr>
      </p:sp>
      <p:grpSp>
        <p:nvGrpSpPr>
          <p:cNvPr name="Group 11" id="11"/>
          <p:cNvGrpSpPr/>
          <p:nvPr/>
        </p:nvGrpSpPr>
        <p:grpSpPr>
          <a:xfrm rot="0">
            <a:off x="4857441" y="3853912"/>
            <a:ext cx="8573119" cy="2579176"/>
            <a:chOff x="0" y="0"/>
            <a:chExt cx="11430825" cy="3438902"/>
          </a:xfrm>
        </p:grpSpPr>
        <p:sp>
          <p:nvSpPr>
            <p:cNvPr name="TextBox 12" id="12"/>
            <p:cNvSpPr txBox="true"/>
            <p:nvPr/>
          </p:nvSpPr>
          <p:spPr>
            <a:xfrm rot="0">
              <a:off x="0" y="-9525"/>
              <a:ext cx="11430825" cy="1838325"/>
            </a:xfrm>
            <a:prstGeom prst="rect">
              <a:avLst/>
            </a:prstGeom>
          </p:spPr>
          <p:txBody>
            <a:bodyPr anchor="t" rtlCol="false" tIns="0" lIns="0" bIns="0" rIns="0">
              <a:spAutoFit/>
            </a:bodyPr>
            <a:lstStyle/>
            <a:p>
              <a:pPr algn="ctr">
                <a:lnSpc>
                  <a:spcPts val="10800"/>
                </a:lnSpc>
              </a:pPr>
              <a:r>
                <a:rPr lang="en-US" sz="9000">
                  <a:solidFill>
                    <a:srgbClr val="000000"/>
                  </a:solidFill>
                  <a:latin typeface="Kollektif"/>
                  <a:ea typeface="Kollektif"/>
                  <a:cs typeface="Kollektif"/>
                  <a:sym typeface="Kollektif"/>
                </a:rPr>
                <a:t>Thank you!</a:t>
              </a:r>
            </a:p>
          </p:txBody>
        </p:sp>
        <p:sp>
          <p:nvSpPr>
            <p:cNvPr name="TextBox 13" id="13"/>
            <p:cNvSpPr txBox="true"/>
            <p:nvPr/>
          </p:nvSpPr>
          <p:spPr>
            <a:xfrm rot="0">
              <a:off x="0" y="2175252"/>
              <a:ext cx="11430825" cy="1263650"/>
            </a:xfrm>
            <a:prstGeom prst="rect">
              <a:avLst/>
            </a:prstGeom>
          </p:spPr>
          <p:txBody>
            <a:bodyPr anchor="t" rtlCol="false" tIns="0" lIns="0" bIns="0" rIns="0">
              <a:spAutoFit/>
            </a:bodyPr>
            <a:lstStyle/>
            <a:p>
              <a:pPr algn="ctr">
                <a:lnSpc>
                  <a:spcPts val="3899"/>
                </a:lnSpc>
              </a:pPr>
              <a:r>
                <a:rPr lang="en-US" sz="2999" b="true">
                  <a:solidFill>
                    <a:srgbClr val="000000"/>
                  </a:solidFill>
                  <a:latin typeface="Nunito Bold"/>
                  <a:ea typeface="Nunito Bold"/>
                  <a:cs typeface="Nunito Bold"/>
                  <a:sym typeface="Nunito Bold"/>
                </a:rPr>
                <a:t>Have a nice day</a:t>
              </a:r>
            </a:p>
            <a:p>
              <a:pPr algn="ctr">
                <a:lnSpc>
                  <a:spcPts val="3899"/>
                </a:lnSpc>
              </a:pPr>
              <a:r>
                <a:rPr lang="en-US" b="true" sz="2999">
                  <a:solidFill>
                    <a:srgbClr val="000000"/>
                  </a:solidFill>
                  <a:latin typeface="Nunito Bold"/>
                  <a:ea typeface="Nunito Bold"/>
                  <a:cs typeface="Nunito Bold"/>
                  <a:sym typeface="Nunito Bold"/>
                </a:rPr>
                <a:t> </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669801" y="757048"/>
            <a:ext cx="16544424" cy="1101014"/>
            <a:chOff x="0" y="0"/>
            <a:chExt cx="22059232" cy="1468018"/>
          </a:xfrm>
        </p:grpSpPr>
        <p:sp>
          <p:nvSpPr>
            <p:cNvPr name="Freeform 11" id="11"/>
            <p:cNvSpPr/>
            <p:nvPr/>
          </p:nvSpPr>
          <p:spPr>
            <a:xfrm flipH="false" flipV="false" rot="0">
              <a:off x="0" y="0"/>
              <a:ext cx="22059232" cy="1468018"/>
            </a:xfrm>
            <a:custGeom>
              <a:avLst/>
              <a:gdLst/>
              <a:ahLst/>
              <a:cxnLst/>
              <a:rect r="r" b="b" t="t" l="l"/>
              <a:pathLst>
                <a:path h="1468018" w="22059232">
                  <a:moveTo>
                    <a:pt x="0" y="0"/>
                  </a:moveTo>
                  <a:lnTo>
                    <a:pt x="22059232" y="0"/>
                  </a:lnTo>
                  <a:lnTo>
                    <a:pt x="22059232" y="1468018"/>
                  </a:lnTo>
                  <a:lnTo>
                    <a:pt x="0" y="1468018"/>
                  </a:lnTo>
                  <a:close/>
                </a:path>
              </a:pathLst>
            </a:custGeom>
            <a:solidFill>
              <a:srgbClr val="000000">
                <a:alpha val="0"/>
              </a:srgbClr>
            </a:solidFill>
          </p:spPr>
        </p:sp>
        <p:sp>
          <p:nvSpPr>
            <p:cNvPr name="TextBox 12" id="12"/>
            <p:cNvSpPr txBox="true"/>
            <p:nvPr/>
          </p:nvSpPr>
          <p:spPr>
            <a:xfrm>
              <a:off x="0" y="-114300"/>
              <a:ext cx="22059232" cy="1582318"/>
            </a:xfrm>
            <a:prstGeom prst="rect">
              <a:avLst/>
            </a:prstGeom>
          </p:spPr>
          <p:txBody>
            <a:bodyPr anchor="b" rtlCol="false" tIns="0" lIns="0" bIns="0" rIns="0"/>
            <a:lstStyle/>
            <a:p>
              <a:pPr algn="l">
                <a:lnSpc>
                  <a:spcPts val="7128"/>
                </a:lnSpc>
              </a:pPr>
              <a:r>
                <a:rPr lang="en-US" sz="5940" b="true">
                  <a:solidFill>
                    <a:srgbClr val="1CADE4"/>
                  </a:solidFill>
                  <a:latin typeface="Arial Bold"/>
                  <a:ea typeface="Arial Bold"/>
                  <a:cs typeface="Arial Bold"/>
                  <a:sym typeface="Arial Bold"/>
                </a:rPr>
                <a:t>Problem Statement</a:t>
              </a:r>
            </a:p>
          </p:txBody>
        </p:sp>
      </p:grpSp>
      <p:grpSp>
        <p:nvGrpSpPr>
          <p:cNvPr name="Group 13" id="13"/>
          <p:cNvGrpSpPr/>
          <p:nvPr/>
        </p:nvGrpSpPr>
        <p:grpSpPr>
          <a:xfrm rot="0">
            <a:off x="669801" y="1484637"/>
            <a:ext cx="17129404" cy="9200120"/>
            <a:chOff x="0" y="0"/>
            <a:chExt cx="22059230" cy="11847906"/>
          </a:xfrm>
        </p:grpSpPr>
        <p:sp>
          <p:nvSpPr>
            <p:cNvPr name="Freeform 14" id="14"/>
            <p:cNvSpPr/>
            <p:nvPr/>
          </p:nvSpPr>
          <p:spPr>
            <a:xfrm flipH="false" flipV="false" rot="0">
              <a:off x="0" y="0"/>
              <a:ext cx="22059230" cy="11847906"/>
            </a:xfrm>
            <a:custGeom>
              <a:avLst/>
              <a:gdLst/>
              <a:ahLst/>
              <a:cxnLst/>
              <a:rect r="r" b="b" t="t" l="l"/>
              <a:pathLst>
                <a:path h="11847906" w="22059230">
                  <a:moveTo>
                    <a:pt x="0" y="0"/>
                  </a:moveTo>
                  <a:lnTo>
                    <a:pt x="22059230" y="0"/>
                  </a:lnTo>
                  <a:lnTo>
                    <a:pt x="22059230" y="11847906"/>
                  </a:lnTo>
                  <a:lnTo>
                    <a:pt x="0" y="11847906"/>
                  </a:lnTo>
                  <a:close/>
                </a:path>
              </a:pathLst>
            </a:custGeom>
            <a:solidFill>
              <a:srgbClr val="000000">
                <a:alpha val="0"/>
              </a:srgbClr>
            </a:solidFill>
          </p:spPr>
        </p:sp>
        <p:sp>
          <p:nvSpPr>
            <p:cNvPr name="TextBox 15" id="15"/>
            <p:cNvSpPr txBox="true"/>
            <p:nvPr/>
          </p:nvSpPr>
          <p:spPr>
            <a:xfrm>
              <a:off x="0" y="-123825"/>
              <a:ext cx="22059230" cy="11971731"/>
            </a:xfrm>
            <a:prstGeom prst="rect">
              <a:avLst/>
            </a:prstGeom>
          </p:spPr>
          <p:txBody>
            <a:bodyPr anchor="ctr" rtlCol="false" tIns="0" lIns="0" bIns="0" rIns="0"/>
            <a:lstStyle/>
            <a:p>
              <a:pPr algn="l">
                <a:lnSpc>
                  <a:spcPts val="5128"/>
                </a:lnSpc>
              </a:pPr>
              <a:r>
                <a:rPr lang="en-US" sz="3884">
                  <a:solidFill>
                    <a:srgbClr val="404040"/>
                  </a:solidFill>
                  <a:latin typeface="Calibri (MS)"/>
                  <a:ea typeface="Calibri (MS)"/>
                  <a:cs typeface="Calibri (MS)"/>
                  <a:sym typeface="Calibri (MS)"/>
                </a:rPr>
                <a:t>An Ag</a:t>
              </a:r>
              <a:r>
                <a:rPr lang="en-US" sz="3884">
                  <a:solidFill>
                    <a:srgbClr val="404040"/>
                  </a:solidFill>
                  <a:latin typeface="Calibri (MS)"/>
                  <a:ea typeface="Calibri (MS)"/>
                  <a:cs typeface="Calibri (MS)"/>
                  <a:sym typeface="Calibri (MS)"/>
                </a:rPr>
                <a:t>entic AI Health Symptom Checker helps users understand their health conditions by analyzing symptoms and providing probable causes, preventive advice, and care recommendations. It retrieves verified medical data, symptom databases, and guidelines from trusted sources like WHO, government health portals, and medical journals.</a:t>
              </a:r>
            </a:p>
            <a:p>
              <a:pPr algn="l">
                <a:lnSpc>
                  <a:spcPts val="5128"/>
                </a:lnSpc>
              </a:pPr>
            </a:p>
            <a:p>
              <a:pPr algn="l">
                <a:lnSpc>
                  <a:spcPts val="5128"/>
                </a:lnSpc>
              </a:pPr>
              <a:r>
                <a:rPr lang="en-US" sz="3884">
                  <a:solidFill>
                    <a:srgbClr val="404040"/>
                  </a:solidFill>
                  <a:latin typeface="Calibri (MS)"/>
                  <a:ea typeface="Calibri (MS)"/>
                  <a:cs typeface="Calibri (MS)"/>
                  <a:sym typeface="Calibri (MS)"/>
                </a:rPr>
                <a:t>Users can input symptoms in natural language such as “I have a sore throat and fever,” and the agent provides possible conditions, urgency level, home remedies, and when to consult a doctor. It supports multi-language interaction and avoids self-diagnosis risks by offering educational and referral-based suggestions.</a:t>
              </a:r>
            </a:p>
            <a:p>
              <a:pPr algn="l">
                <a:lnSpc>
                  <a:spcPts val="5128"/>
                </a:lnSpc>
              </a:pPr>
            </a:p>
            <a:p>
              <a:pPr algn="l">
                <a:lnSpc>
                  <a:spcPts val="5128"/>
                </a:lnSpc>
              </a:pPr>
              <a:r>
                <a:rPr lang="en-US" sz="3885">
                  <a:solidFill>
                    <a:srgbClr val="404040"/>
                  </a:solidFill>
                  <a:latin typeface="Calibri (MS)"/>
                  <a:ea typeface="Calibri (MS)"/>
                  <a:cs typeface="Calibri (MS)"/>
                  <a:sym typeface="Calibri (MS)"/>
                </a:rPr>
                <a:t>This AI-driven assistant promotes early detection, reduces misinformation, and empowers users to take informed health actions.</a:t>
              </a:r>
            </a:p>
            <a:p>
              <a:pPr algn="l">
                <a:lnSpc>
                  <a:spcPts val="5128"/>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714876" y="747664"/>
            <a:ext cx="16544424" cy="1101014"/>
            <a:chOff x="0" y="0"/>
            <a:chExt cx="22059232" cy="1468018"/>
          </a:xfrm>
        </p:grpSpPr>
        <p:sp>
          <p:nvSpPr>
            <p:cNvPr name="Freeform 11" id="11"/>
            <p:cNvSpPr/>
            <p:nvPr/>
          </p:nvSpPr>
          <p:spPr>
            <a:xfrm flipH="false" flipV="false" rot="0">
              <a:off x="0" y="0"/>
              <a:ext cx="22059232" cy="1468018"/>
            </a:xfrm>
            <a:custGeom>
              <a:avLst/>
              <a:gdLst/>
              <a:ahLst/>
              <a:cxnLst/>
              <a:rect r="r" b="b" t="t" l="l"/>
              <a:pathLst>
                <a:path h="1468018" w="22059232">
                  <a:moveTo>
                    <a:pt x="0" y="0"/>
                  </a:moveTo>
                  <a:lnTo>
                    <a:pt x="22059232" y="0"/>
                  </a:lnTo>
                  <a:lnTo>
                    <a:pt x="22059232" y="1468018"/>
                  </a:lnTo>
                  <a:lnTo>
                    <a:pt x="0" y="1468018"/>
                  </a:lnTo>
                  <a:close/>
                </a:path>
              </a:pathLst>
            </a:custGeom>
            <a:solidFill>
              <a:srgbClr val="000000">
                <a:alpha val="0"/>
              </a:srgbClr>
            </a:solidFill>
          </p:spPr>
        </p:sp>
        <p:sp>
          <p:nvSpPr>
            <p:cNvPr name="TextBox 12" id="12"/>
            <p:cNvSpPr txBox="true"/>
            <p:nvPr/>
          </p:nvSpPr>
          <p:spPr>
            <a:xfrm>
              <a:off x="0" y="-114300"/>
              <a:ext cx="22059232" cy="1582318"/>
            </a:xfrm>
            <a:prstGeom prst="rect">
              <a:avLst/>
            </a:prstGeom>
          </p:spPr>
          <p:txBody>
            <a:bodyPr anchor="b" rtlCol="false" tIns="0" lIns="0" bIns="0" rIns="0"/>
            <a:lstStyle/>
            <a:p>
              <a:pPr algn="l">
                <a:lnSpc>
                  <a:spcPts val="7128"/>
                </a:lnSpc>
              </a:pPr>
              <a:r>
                <a:rPr lang="en-US" sz="5940" b="true">
                  <a:solidFill>
                    <a:srgbClr val="1CADE4"/>
                  </a:solidFill>
                  <a:latin typeface="Arial Bold"/>
                  <a:ea typeface="Arial Bold"/>
                  <a:cs typeface="Arial Bold"/>
                  <a:sym typeface="Arial Bold"/>
                </a:rPr>
                <a:t>Technology  used</a:t>
              </a:r>
            </a:p>
          </p:txBody>
        </p:sp>
      </p:grpSp>
      <p:sp>
        <p:nvSpPr>
          <p:cNvPr name="Freeform 13" id="13"/>
          <p:cNvSpPr/>
          <p:nvPr/>
        </p:nvSpPr>
        <p:spPr>
          <a:xfrm flipH="false" flipV="false" rot="0">
            <a:off x="714876" y="1848678"/>
            <a:ext cx="10042343" cy="7456440"/>
          </a:xfrm>
          <a:custGeom>
            <a:avLst/>
            <a:gdLst/>
            <a:ahLst/>
            <a:cxnLst/>
            <a:rect r="r" b="b" t="t" l="l"/>
            <a:pathLst>
              <a:path h="7456440" w="10042343">
                <a:moveTo>
                  <a:pt x="0" y="0"/>
                </a:moveTo>
                <a:lnTo>
                  <a:pt x="10042343" y="0"/>
                </a:lnTo>
                <a:lnTo>
                  <a:pt x="10042343" y="7456440"/>
                </a:lnTo>
                <a:lnTo>
                  <a:pt x="0" y="7456440"/>
                </a:lnTo>
                <a:lnTo>
                  <a:pt x="0" y="0"/>
                </a:lnTo>
                <a:close/>
              </a:path>
            </a:pathLst>
          </a:custGeom>
          <a:blipFill>
            <a:blip r:embed="rId3"/>
            <a:stretch>
              <a:fillRect l="0" t="0" r="0" b="0"/>
            </a:stretch>
          </a:blipFill>
        </p:spPr>
      </p:sp>
      <p:grpSp>
        <p:nvGrpSpPr>
          <p:cNvPr name="Group 14" id="14"/>
          <p:cNvGrpSpPr/>
          <p:nvPr/>
        </p:nvGrpSpPr>
        <p:grpSpPr>
          <a:xfrm rot="0">
            <a:off x="1820486" y="2106082"/>
            <a:ext cx="9084518" cy="7550783"/>
            <a:chOff x="0" y="0"/>
            <a:chExt cx="13388283" cy="11127946"/>
          </a:xfrm>
        </p:grpSpPr>
        <p:sp>
          <p:nvSpPr>
            <p:cNvPr name="Freeform 15" id="15"/>
            <p:cNvSpPr/>
            <p:nvPr/>
          </p:nvSpPr>
          <p:spPr>
            <a:xfrm flipH="false" flipV="false" rot="0">
              <a:off x="0" y="0"/>
              <a:ext cx="13388282" cy="11127946"/>
            </a:xfrm>
            <a:custGeom>
              <a:avLst/>
              <a:gdLst/>
              <a:ahLst/>
              <a:cxnLst/>
              <a:rect r="r" b="b" t="t" l="l"/>
              <a:pathLst>
                <a:path h="11127946" w="13388282">
                  <a:moveTo>
                    <a:pt x="0" y="0"/>
                  </a:moveTo>
                  <a:lnTo>
                    <a:pt x="13388282" y="0"/>
                  </a:lnTo>
                  <a:lnTo>
                    <a:pt x="13388282" y="11127946"/>
                  </a:lnTo>
                  <a:lnTo>
                    <a:pt x="0" y="11127946"/>
                  </a:lnTo>
                  <a:close/>
                </a:path>
              </a:pathLst>
            </a:custGeom>
            <a:solidFill>
              <a:srgbClr val="000000">
                <a:alpha val="0"/>
              </a:srgbClr>
            </a:solidFill>
          </p:spPr>
        </p:sp>
        <p:sp>
          <p:nvSpPr>
            <p:cNvPr name="TextBox 16" id="16"/>
            <p:cNvSpPr txBox="true"/>
            <p:nvPr/>
          </p:nvSpPr>
          <p:spPr>
            <a:xfrm>
              <a:off x="0" y="-133350"/>
              <a:ext cx="13388283" cy="11261296"/>
            </a:xfrm>
            <a:prstGeom prst="rect">
              <a:avLst/>
            </a:prstGeom>
          </p:spPr>
          <p:txBody>
            <a:bodyPr anchor="ctr" rtlCol="false" tIns="0" lIns="0" bIns="0" rIns="0"/>
            <a:lstStyle/>
            <a:p>
              <a:pPr algn="l">
                <a:lnSpc>
                  <a:spcPts val="5544"/>
                </a:lnSpc>
              </a:pPr>
              <a:r>
                <a:rPr lang="en-US" sz="4200">
                  <a:solidFill>
                    <a:srgbClr val="000000"/>
                  </a:solidFill>
                  <a:latin typeface="Calibri (MS)"/>
                  <a:ea typeface="Calibri (MS)"/>
                  <a:cs typeface="Calibri (MS)"/>
                  <a:sym typeface="Calibri (MS)"/>
                </a:rPr>
                <a:t>IBM cloud lite services</a:t>
              </a:r>
            </a:p>
            <a:p>
              <a:pPr algn="l">
                <a:lnSpc>
                  <a:spcPts val="5544"/>
                </a:lnSpc>
              </a:pPr>
              <a:r>
                <a:rPr lang="en-US" sz="4200">
                  <a:solidFill>
                    <a:srgbClr val="000000"/>
                  </a:solidFill>
                  <a:latin typeface="Calibri (MS)"/>
                  <a:ea typeface="Calibri (MS)"/>
                  <a:cs typeface="Calibri (MS)"/>
                  <a:sym typeface="Calibri (MS)"/>
                </a:rPr>
                <a:t>Natural Language Processing (NLP)</a:t>
              </a:r>
            </a:p>
            <a:p>
              <a:pPr algn="l">
                <a:lnSpc>
                  <a:spcPts val="5544"/>
                </a:lnSpc>
              </a:pPr>
              <a:r>
                <a:rPr lang="en-US" sz="4200">
                  <a:solidFill>
                    <a:srgbClr val="000000"/>
                  </a:solidFill>
                  <a:latin typeface="Calibri (MS)"/>
                  <a:ea typeface="Calibri (MS)"/>
                  <a:cs typeface="Calibri (MS)"/>
                  <a:sym typeface="Calibri (MS)"/>
                </a:rPr>
                <a:t>Retrieval Augmented Generation (RAG)</a:t>
              </a:r>
            </a:p>
            <a:p>
              <a:pPr algn="l">
                <a:lnSpc>
                  <a:spcPts val="5544"/>
                </a:lnSpc>
              </a:pPr>
              <a:r>
                <a:rPr lang="en-US" sz="4200">
                  <a:solidFill>
                    <a:srgbClr val="000000"/>
                  </a:solidFill>
                  <a:latin typeface="Calibri (MS)"/>
                  <a:ea typeface="Calibri (MS)"/>
                  <a:cs typeface="Calibri (MS)"/>
                  <a:sym typeface="Calibri (MS)"/>
                </a:rPr>
                <a:t>IBM Granite model</a:t>
              </a:r>
            </a:p>
            <a:p>
              <a:pPr algn="l">
                <a:lnSpc>
                  <a:spcPts val="5544"/>
                </a:lnSpc>
              </a:pPr>
            </a:p>
          </p:txBody>
        </p:sp>
      </p:grpSp>
      <p:sp>
        <p:nvSpPr>
          <p:cNvPr name="Freeform 17" id="17"/>
          <p:cNvSpPr/>
          <p:nvPr/>
        </p:nvSpPr>
        <p:spPr>
          <a:xfrm flipH="false" flipV="false" rot="0">
            <a:off x="12117323" y="4139598"/>
            <a:ext cx="3871516" cy="2874601"/>
          </a:xfrm>
          <a:custGeom>
            <a:avLst/>
            <a:gdLst/>
            <a:ahLst/>
            <a:cxnLst/>
            <a:rect r="r" b="b" t="t" l="l"/>
            <a:pathLst>
              <a:path h="2874601" w="3871516">
                <a:moveTo>
                  <a:pt x="0" y="0"/>
                </a:moveTo>
                <a:lnTo>
                  <a:pt x="3871516" y="0"/>
                </a:lnTo>
                <a:lnTo>
                  <a:pt x="3871516" y="2874600"/>
                </a:lnTo>
                <a:lnTo>
                  <a:pt x="0" y="2874600"/>
                </a:lnTo>
                <a:lnTo>
                  <a:pt x="0" y="0"/>
                </a:lnTo>
                <a:close/>
              </a:path>
            </a:pathLst>
          </a:custGeom>
          <a:blipFill>
            <a:blip r:embed="rId3"/>
            <a:stretch>
              <a:fillRect l="0" t="0" r="0" b="0"/>
            </a:stretch>
          </a:blipFill>
        </p:spPr>
      </p:sp>
      <p:sp>
        <p:nvSpPr>
          <p:cNvPr name="TextBox 18" id="18"/>
          <p:cNvSpPr txBox="true"/>
          <p:nvPr/>
        </p:nvSpPr>
        <p:spPr>
          <a:xfrm rot="0">
            <a:off x="11917725" y="5310198"/>
            <a:ext cx="4071114" cy="523875"/>
          </a:xfrm>
          <a:prstGeom prst="rect">
            <a:avLst/>
          </a:prstGeom>
        </p:spPr>
        <p:txBody>
          <a:bodyPr anchor="t" rtlCol="false" tIns="0" lIns="0" bIns="0" rIns="0">
            <a:spAutoFit/>
          </a:bodyPr>
          <a:lstStyle/>
          <a:p>
            <a:pPr algn="ctr">
              <a:lnSpc>
                <a:spcPts val="4078"/>
              </a:lnSpc>
            </a:pPr>
            <a:r>
              <a:rPr lang="en-US" b="true" sz="3398" i="true">
                <a:solidFill>
                  <a:srgbClr val="000000"/>
                </a:solidFill>
                <a:latin typeface="Kollektif Bold Italics"/>
                <a:ea typeface="Kollektif Bold Italics"/>
                <a:cs typeface="Kollektif Bold Italics"/>
                <a:sym typeface="Kollektif Bold Italics"/>
              </a:rPr>
              <a:t>IBM cloud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871788" y="1053234"/>
            <a:ext cx="16544424" cy="795444"/>
            <a:chOff x="0" y="0"/>
            <a:chExt cx="22059232" cy="1060592"/>
          </a:xfrm>
        </p:grpSpPr>
        <p:sp>
          <p:nvSpPr>
            <p:cNvPr name="Freeform 11" id="11"/>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2" id="12"/>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IBM cloud services used</a:t>
              </a:r>
            </a:p>
          </p:txBody>
        </p:sp>
      </p:grpSp>
      <p:sp>
        <p:nvSpPr>
          <p:cNvPr name="Freeform 13" id="13"/>
          <p:cNvSpPr/>
          <p:nvPr/>
        </p:nvSpPr>
        <p:spPr>
          <a:xfrm flipH="false" flipV="false" rot="0">
            <a:off x="871788" y="2218040"/>
            <a:ext cx="10497147" cy="7438825"/>
          </a:xfrm>
          <a:custGeom>
            <a:avLst/>
            <a:gdLst/>
            <a:ahLst/>
            <a:cxnLst/>
            <a:rect r="r" b="b" t="t" l="l"/>
            <a:pathLst>
              <a:path h="7438825" w="10497147">
                <a:moveTo>
                  <a:pt x="0" y="0"/>
                </a:moveTo>
                <a:lnTo>
                  <a:pt x="10497147" y="0"/>
                </a:lnTo>
                <a:lnTo>
                  <a:pt x="10497147" y="7438825"/>
                </a:lnTo>
                <a:lnTo>
                  <a:pt x="0" y="7438825"/>
                </a:lnTo>
                <a:lnTo>
                  <a:pt x="0" y="0"/>
                </a:lnTo>
                <a:close/>
              </a:path>
            </a:pathLst>
          </a:custGeom>
          <a:blipFill>
            <a:blip r:embed="rId3"/>
            <a:stretch>
              <a:fillRect l="0" t="-2388" r="0" b="-2388"/>
            </a:stretch>
          </a:blipFill>
        </p:spPr>
      </p:sp>
      <p:grpSp>
        <p:nvGrpSpPr>
          <p:cNvPr name="Group 14" id="14"/>
          <p:cNvGrpSpPr/>
          <p:nvPr/>
        </p:nvGrpSpPr>
        <p:grpSpPr>
          <a:xfrm rot="0">
            <a:off x="2366359" y="2432459"/>
            <a:ext cx="7992773" cy="7009986"/>
            <a:chOff x="0" y="0"/>
            <a:chExt cx="10657030" cy="9346648"/>
          </a:xfrm>
        </p:grpSpPr>
        <p:sp>
          <p:nvSpPr>
            <p:cNvPr name="Freeform 15" id="15"/>
            <p:cNvSpPr/>
            <p:nvPr/>
          </p:nvSpPr>
          <p:spPr>
            <a:xfrm flipH="false" flipV="false" rot="0">
              <a:off x="0" y="0"/>
              <a:ext cx="10657030" cy="9346648"/>
            </a:xfrm>
            <a:custGeom>
              <a:avLst/>
              <a:gdLst/>
              <a:ahLst/>
              <a:cxnLst/>
              <a:rect r="r" b="b" t="t" l="l"/>
              <a:pathLst>
                <a:path h="9346648" w="10657030">
                  <a:moveTo>
                    <a:pt x="0" y="0"/>
                  </a:moveTo>
                  <a:lnTo>
                    <a:pt x="10657030" y="0"/>
                  </a:lnTo>
                  <a:lnTo>
                    <a:pt x="10657030" y="9346648"/>
                  </a:lnTo>
                  <a:lnTo>
                    <a:pt x="0" y="9346648"/>
                  </a:lnTo>
                  <a:close/>
                </a:path>
              </a:pathLst>
            </a:custGeom>
            <a:solidFill>
              <a:srgbClr val="000000">
                <a:alpha val="0"/>
              </a:srgbClr>
            </a:solidFill>
          </p:spPr>
        </p:sp>
        <p:sp>
          <p:nvSpPr>
            <p:cNvPr name="TextBox 16" id="16"/>
            <p:cNvSpPr txBox="true"/>
            <p:nvPr/>
          </p:nvSpPr>
          <p:spPr>
            <a:xfrm>
              <a:off x="0" y="-133350"/>
              <a:ext cx="10657030" cy="9479998"/>
            </a:xfrm>
            <a:prstGeom prst="rect">
              <a:avLst/>
            </a:prstGeom>
          </p:spPr>
          <p:txBody>
            <a:bodyPr anchor="ctr" rtlCol="false" tIns="0" lIns="0" bIns="0" rIns="0"/>
            <a:lstStyle/>
            <a:p>
              <a:pPr algn="l" marL="732942" indent="-366471" lvl="1">
                <a:lnSpc>
                  <a:spcPts val="5345"/>
                </a:lnSpc>
                <a:buFont typeface="Arial"/>
                <a:buChar char="•"/>
              </a:pPr>
              <a:r>
                <a:rPr lang="en-US" sz="4049">
                  <a:solidFill>
                    <a:srgbClr val="404040"/>
                  </a:solidFill>
                  <a:latin typeface="ITC Franklin Gothic LT"/>
                  <a:ea typeface="ITC Franklin Gothic LT"/>
                  <a:cs typeface="ITC Franklin Gothic LT"/>
                  <a:sym typeface="ITC Franklin Gothic LT"/>
                </a:rPr>
                <a:t>IBM Cloud Watsonx AI Studio</a:t>
              </a:r>
            </a:p>
            <a:p>
              <a:pPr algn="l" marL="732942" indent="-366471" lvl="1">
                <a:lnSpc>
                  <a:spcPts val="5345"/>
                </a:lnSpc>
                <a:buFont typeface="Arial"/>
                <a:buChar char="•"/>
              </a:pPr>
              <a:r>
                <a:rPr lang="en-US" sz="4049">
                  <a:solidFill>
                    <a:srgbClr val="404040"/>
                  </a:solidFill>
                  <a:latin typeface="ITC Franklin Gothic LT"/>
                  <a:ea typeface="ITC Franklin Gothic LT"/>
                  <a:cs typeface="ITC Franklin Gothic LT"/>
                  <a:sym typeface="ITC Franklin Gothic LT"/>
                </a:rPr>
                <a:t>IBM Cloud Watsonx AI runtime</a:t>
              </a:r>
            </a:p>
            <a:p>
              <a:pPr algn="l" marL="732942" indent="-366471" lvl="1">
                <a:lnSpc>
                  <a:spcPts val="5345"/>
                </a:lnSpc>
                <a:buFont typeface="Arial"/>
                <a:buChar char="•"/>
              </a:pPr>
              <a:r>
                <a:rPr lang="en-US" sz="4049">
                  <a:solidFill>
                    <a:srgbClr val="404040"/>
                  </a:solidFill>
                  <a:latin typeface="ITC Franklin Gothic LT"/>
                  <a:ea typeface="ITC Franklin Gothic LT"/>
                  <a:cs typeface="ITC Franklin Gothic LT"/>
                  <a:sym typeface="ITC Franklin Gothic LT"/>
                </a:rPr>
                <a:t>IBM Cloud Agent Lab</a:t>
              </a:r>
            </a:p>
            <a:p>
              <a:pPr algn="l" marL="732942" indent="-366471" lvl="1">
                <a:lnSpc>
                  <a:spcPts val="5345"/>
                </a:lnSpc>
                <a:buFont typeface="Arial"/>
                <a:buChar char="•"/>
              </a:pPr>
              <a:r>
                <a:rPr lang="en-US" sz="4049">
                  <a:solidFill>
                    <a:srgbClr val="404040"/>
                  </a:solidFill>
                  <a:latin typeface="ITC Franklin Gothic LT"/>
                  <a:ea typeface="ITC Franklin Gothic LT"/>
                  <a:cs typeface="ITC Franklin Gothic LT"/>
                  <a:sym typeface="ITC Franklin Gothic LT"/>
                </a:rPr>
                <a:t>IBM Granite foundation model</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9FCF3"/>
        </a:solidFill>
      </p:bgPr>
    </p:bg>
    <p:spTree>
      <p:nvGrpSpPr>
        <p:cNvPr id="1" name=""/>
        <p:cNvGrpSpPr/>
        <p:nvPr/>
      </p:nvGrpSpPr>
      <p:grpSpPr>
        <a:xfrm>
          <a:off x="0" y="0"/>
          <a:ext cx="0" cy="0"/>
          <a:chOff x="0" y="0"/>
          <a:chExt cx="0" cy="0"/>
        </a:xfrm>
      </p:grpSpPr>
      <p:sp>
        <p:nvSpPr>
          <p:cNvPr name="Freeform 2" id="2"/>
          <p:cNvSpPr/>
          <p:nvPr/>
        </p:nvSpPr>
        <p:spPr>
          <a:xfrm flipH="false" flipV="false" rot="0">
            <a:off x="3602182" y="1028700"/>
            <a:ext cx="11083636" cy="8229600"/>
          </a:xfrm>
          <a:custGeom>
            <a:avLst/>
            <a:gdLst/>
            <a:ahLst/>
            <a:cxnLst/>
            <a:rect r="r" b="b" t="t" l="l"/>
            <a:pathLst>
              <a:path h="8229600" w="11083636">
                <a:moveTo>
                  <a:pt x="0" y="0"/>
                </a:moveTo>
                <a:lnTo>
                  <a:pt x="11083636" y="0"/>
                </a:lnTo>
                <a:lnTo>
                  <a:pt x="11083636" y="8229600"/>
                </a:lnTo>
                <a:lnTo>
                  <a:pt x="0" y="8229600"/>
                </a:lnTo>
                <a:lnTo>
                  <a:pt x="0" y="0"/>
                </a:lnTo>
                <a:close/>
              </a:path>
            </a:pathLst>
          </a:custGeom>
          <a:blipFill>
            <a:blip r:embed="rId2"/>
            <a:stretch>
              <a:fillRect l="0" t="0" r="0" b="0"/>
            </a:stretch>
          </a:blipFill>
        </p:spPr>
      </p:sp>
      <p:grpSp>
        <p:nvGrpSpPr>
          <p:cNvPr name="Group 3" id="3"/>
          <p:cNvGrpSpPr/>
          <p:nvPr/>
        </p:nvGrpSpPr>
        <p:grpSpPr>
          <a:xfrm rot="0">
            <a:off x="4679412" y="2288465"/>
            <a:ext cx="8932489" cy="6440714"/>
            <a:chOff x="0" y="0"/>
            <a:chExt cx="11909985" cy="8587618"/>
          </a:xfrm>
        </p:grpSpPr>
        <p:sp>
          <p:nvSpPr>
            <p:cNvPr name="TextBox 4" id="4"/>
            <p:cNvSpPr txBox="true"/>
            <p:nvPr/>
          </p:nvSpPr>
          <p:spPr>
            <a:xfrm rot="0">
              <a:off x="0" y="7996857"/>
              <a:ext cx="11909985" cy="590762"/>
            </a:xfrm>
            <a:prstGeom prst="rect">
              <a:avLst/>
            </a:prstGeom>
          </p:spPr>
          <p:txBody>
            <a:bodyPr anchor="t" rtlCol="false" tIns="0" lIns="0" bIns="0" rIns="0">
              <a:spAutoFit/>
            </a:bodyPr>
            <a:lstStyle/>
            <a:p>
              <a:pPr algn="ctr">
                <a:lnSpc>
                  <a:spcPts val="3639"/>
                </a:lnSpc>
              </a:pPr>
            </a:p>
          </p:txBody>
        </p:sp>
        <p:sp>
          <p:nvSpPr>
            <p:cNvPr name="TextBox 5" id="5"/>
            <p:cNvSpPr txBox="true"/>
            <p:nvPr/>
          </p:nvSpPr>
          <p:spPr>
            <a:xfrm rot="0">
              <a:off x="0" y="-9525"/>
              <a:ext cx="11909985" cy="7693025"/>
            </a:xfrm>
            <a:prstGeom prst="rect">
              <a:avLst/>
            </a:prstGeom>
          </p:spPr>
          <p:txBody>
            <a:bodyPr anchor="t" rtlCol="false" tIns="0" lIns="0" bIns="0" rIns="0">
              <a:spAutoFit/>
            </a:bodyPr>
            <a:lstStyle/>
            <a:p>
              <a:pPr algn="ctr">
                <a:lnSpc>
                  <a:spcPts val="9120"/>
                </a:lnSpc>
              </a:pPr>
              <a:r>
                <a:rPr lang="en-US" b="true" sz="7600" i="true">
                  <a:solidFill>
                    <a:srgbClr val="004AAD"/>
                  </a:solidFill>
                  <a:latin typeface="Kollektif Bold Italics"/>
                  <a:ea typeface="Kollektif Bold Italics"/>
                  <a:cs typeface="Kollektif Bold Italics"/>
                  <a:sym typeface="Kollektif Bold Italics"/>
                </a:rPr>
                <a:t>1. AI Models (LLMs &amp; Vision)</a:t>
              </a:r>
            </a:p>
            <a:p>
              <a:pPr algn="ctr">
                <a:lnSpc>
                  <a:spcPts val="9120"/>
                </a:lnSpc>
              </a:pPr>
              <a:r>
                <a:rPr lang="en-US" b="true" sz="7600" i="true">
                  <a:solidFill>
                    <a:srgbClr val="004AAD"/>
                  </a:solidFill>
                  <a:latin typeface="Kollektif Bold Italics"/>
                  <a:ea typeface="Kollektif Bold Italics"/>
                  <a:cs typeface="Kollektif Bold Italics"/>
                  <a:sym typeface="Kollektif Bold Italics"/>
                </a:rPr>
                <a:t>2. Frameworks / Agents / Inference Engines</a:t>
              </a:r>
            </a:p>
          </p:txBody>
        </p:sp>
      </p:grpSp>
      <p:sp>
        <p:nvSpPr>
          <p:cNvPr name="Freeform 6" id="6"/>
          <p:cNvSpPr/>
          <p:nvPr/>
        </p:nvSpPr>
        <p:spPr>
          <a:xfrm flipH="false" flipV="false" rot="0">
            <a:off x="1929516" y="6874074"/>
            <a:ext cx="4063927" cy="3017466"/>
          </a:xfrm>
          <a:custGeom>
            <a:avLst/>
            <a:gdLst/>
            <a:ahLst/>
            <a:cxnLst/>
            <a:rect r="r" b="b" t="t" l="l"/>
            <a:pathLst>
              <a:path h="3017466" w="4063927">
                <a:moveTo>
                  <a:pt x="0" y="0"/>
                </a:moveTo>
                <a:lnTo>
                  <a:pt x="4063927" y="0"/>
                </a:lnTo>
                <a:lnTo>
                  <a:pt x="4063927" y="3017465"/>
                </a:lnTo>
                <a:lnTo>
                  <a:pt x="0" y="3017465"/>
                </a:lnTo>
                <a:lnTo>
                  <a:pt x="0" y="0"/>
                </a:lnTo>
                <a:close/>
              </a:path>
            </a:pathLst>
          </a:custGeom>
          <a:blipFill>
            <a:blip r:embed="rId2"/>
            <a:stretch>
              <a:fillRect l="0" t="0" r="0" b="0"/>
            </a:stretch>
          </a:blipFill>
        </p:spPr>
      </p:sp>
      <p:sp>
        <p:nvSpPr>
          <p:cNvPr name="Freeform 7" id="7"/>
          <p:cNvSpPr/>
          <p:nvPr/>
        </p:nvSpPr>
        <p:spPr>
          <a:xfrm flipH="false" flipV="false" rot="0">
            <a:off x="0" y="4145211"/>
            <a:ext cx="4237864" cy="3146614"/>
          </a:xfrm>
          <a:custGeom>
            <a:avLst/>
            <a:gdLst/>
            <a:ahLst/>
            <a:cxnLst/>
            <a:rect r="r" b="b" t="t" l="l"/>
            <a:pathLst>
              <a:path h="3146614" w="4237864">
                <a:moveTo>
                  <a:pt x="0" y="0"/>
                </a:moveTo>
                <a:lnTo>
                  <a:pt x="4237864" y="0"/>
                </a:lnTo>
                <a:lnTo>
                  <a:pt x="4237864" y="3146614"/>
                </a:lnTo>
                <a:lnTo>
                  <a:pt x="0" y="3146614"/>
                </a:lnTo>
                <a:lnTo>
                  <a:pt x="0" y="0"/>
                </a:lnTo>
                <a:close/>
              </a:path>
            </a:pathLst>
          </a:custGeom>
          <a:blipFill>
            <a:blip r:embed="rId2"/>
            <a:stretch>
              <a:fillRect l="0" t="0" r="0" b="0"/>
            </a:stretch>
          </a:blipFill>
        </p:spPr>
      </p:sp>
      <p:sp>
        <p:nvSpPr>
          <p:cNvPr name="Freeform 8" id="8"/>
          <p:cNvSpPr/>
          <p:nvPr/>
        </p:nvSpPr>
        <p:spPr>
          <a:xfrm flipH="false" flipV="false" rot="0">
            <a:off x="582568" y="1802493"/>
            <a:ext cx="4237864" cy="3146614"/>
          </a:xfrm>
          <a:custGeom>
            <a:avLst/>
            <a:gdLst/>
            <a:ahLst/>
            <a:cxnLst/>
            <a:rect r="r" b="b" t="t" l="l"/>
            <a:pathLst>
              <a:path h="3146614" w="4237864">
                <a:moveTo>
                  <a:pt x="0" y="0"/>
                </a:moveTo>
                <a:lnTo>
                  <a:pt x="4237864" y="0"/>
                </a:lnTo>
                <a:lnTo>
                  <a:pt x="4237864" y="3146614"/>
                </a:lnTo>
                <a:lnTo>
                  <a:pt x="0" y="3146614"/>
                </a:lnTo>
                <a:lnTo>
                  <a:pt x="0" y="0"/>
                </a:lnTo>
                <a:close/>
              </a:path>
            </a:pathLst>
          </a:custGeom>
          <a:blipFill>
            <a:blip r:embed="rId2"/>
            <a:stretch>
              <a:fillRect l="0" t="0" r="0" b="0"/>
            </a:stretch>
          </a:blipFill>
        </p:spPr>
      </p:sp>
      <p:sp>
        <p:nvSpPr>
          <p:cNvPr name="Freeform 9" id="9"/>
          <p:cNvSpPr/>
          <p:nvPr/>
        </p:nvSpPr>
        <p:spPr>
          <a:xfrm flipH="false" flipV="false" rot="0">
            <a:off x="12566886" y="6494506"/>
            <a:ext cx="4237864" cy="3146614"/>
          </a:xfrm>
          <a:custGeom>
            <a:avLst/>
            <a:gdLst/>
            <a:ahLst/>
            <a:cxnLst/>
            <a:rect r="r" b="b" t="t" l="l"/>
            <a:pathLst>
              <a:path h="3146614" w="4237864">
                <a:moveTo>
                  <a:pt x="0" y="0"/>
                </a:moveTo>
                <a:lnTo>
                  <a:pt x="4237864" y="0"/>
                </a:lnTo>
                <a:lnTo>
                  <a:pt x="4237864" y="3146614"/>
                </a:lnTo>
                <a:lnTo>
                  <a:pt x="0" y="3146614"/>
                </a:lnTo>
                <a:lnTo>
                  <a:pt x="0" y="0"/>
                </a:lnTo>
                <a:close/>
              </a:path>
            </a:pathLst>
          </a:custGeom>
          <a:blipFill>
            <a:blip r:embed="rId2"/>
            <a:stretch>
              <a:fillRect l="0" t="0" r="0" b="0"/>
            </a:stretch>
          </a:blipFill>
        </p:spPr>
      </p:sp>
      <p:sp>
        <p:nvSpPr>
          <p:cNvPr name="Freeform 10" id="10"/>
          <p:cNvSpPr/>
          <p:nvPr/>
        </p:nvSpPr>
        <p:spPr>
          <a:xfrm flipH="false" flipV="false" rot="0">
            <a:off x="14050136" y="3870325"/>
            <a:ext cx="4237864" cy="3146614"/>
          </a:xfrm>
          <a:custGeom>
            <a:avLst/>
            <a:gdLst/>
            <a:ahLst/>
            <a:cxnLst/>
            <a:rect r="r" b="b" t="t" l="l"/>
            <a:pathLst>
              <a:path h="3146614" w="4237864">
                <a:moveTo>
                  <a:pt x="0" y="0"/>
                </a:moveTo>
                <a:lnTo>
                  <a:pt x="4237864" y="0"/>
                </a:lnTo>
                <a:lnTo>
                  <a:pt x="4237864" y="3146614"/>
                </a:lnTo>
                <a:lnTo>
                  <a:pt x="0" y="3146614"/>
                </a:lnTo>
                <a:lnTo>
                  <a:pt x="0" y="0"/>
                </a:lnTo>
                <a:close/>
              </a:path>
            </a:pathLst>
          </a:custGeom>
          <a:blipFill>
            <a:blip r:embed="rId2"/>
            <a:stretch>
              <a:fillRect l="0" t="0" r="0" b="0"/>
            </a:stretch>
          </a:blipFill>
        </p:spPr>
      </p:sp>
      <p:sp>
        <p:nvSpPr>
          <p:cNvPr name="Freeform 11" id="11"/>
          <p:cNvSpPr/>
          <p:nvPr/>
        </p:nvSpPr>
        <p:spPr>
          <a:xfrm flipH="false" flipV="false" rot="0">
            <a:off x="13239041" y="1802493"/>
            <a:ext cx="4237864" cy="3146614"/>
          </a:xfrm>
          <a:custGeom>
            <a:avLst/>
            <a:gdLst/>
            <a:ahLst/>
            <a:cxnLst/>
            <a:rect r="r" b="b" t="t" l="l"/>
            <a:pathLst>
              <a:path h="3146614" w="4237864">
                <a:moveTo>
                  <a:pt x="0" y="0"/>
                </a:moveTo>
                <a:lnTo>
                  <a:pt x="4237864" y="0"/>
                </a:lnTo>
                <a:lnTo>
                  <a:pt x="4237864" y="3146614"/>
                </a:lnTo>
                <a:lnTo>
                  <a:pt x="0" y="3146614"/>
                </a:lnTo>
                <a:lnTo>
                  <a:pt x="0" y="0"/>
                </a:lnTo>
                <a:close/>
              </a:path>
            </a:pathLst>
          </a:custGeom>
          <a:blipFill>
            <a:blip r:embed="rId2"/>
            <a:stretch>
              <a:fillRect l="0" t="0" r="0" b="0"/>
            </a:stretch>
          </a:blipFill>
        </p:spPr>
      </p:sp>
      <p:sp>
        <p:nvSpPr>
          <p:cNvPr name="TextBox 12" id="12"/>
          <p:cNvSpPr txBox="true"/>
          <p:nvPr/>
        </p:nvSpPr>
        <p:spPr>
          <a:xfrm rot="0">
            <a:off x="582568" y="2804300"/>
            <a:ext cx="4071114" cy="1038225"/>
          </a:xfrm>
          <a:prstGeom prst="rect">
            <a:avLst/>
          </a:prstGeom>
        </p:spPr>
        <p:txBody>
          <a:bodyPr anchor="t" rtlCol="false" tIns="0" lIns="0" bIns="0" rIns="0">
            <a:spAutoFit/>
          </a:bodyPr>
          <a:lstStyle/>
          <a:p>
            <a:pPr algn="ctr">
              <a:lnSpc>
                <a:spcPts val="4078"/>
              </a:lnSpc>
            </a:pPr>
            <a:r>
              <a:rPr lang="en-US" b="true" sz="3398">
                <a:solidFill>
                  <a:srgbClr val="000000"/>
                </a:solidFill>
                <a:latin typeface="Kollektif Bold"/>
                <a:ea typeface="Kollektif Bold"/>
                <a:cs typeface="Kollektif Bold"/>
                <a:sym typeface="Kollektif Bold"/>
              </a:rPr>
              <a:t>3.LLaMA 3.2 Vision Instruct (90B)</a:t>
            </a:r>
          </a:p>
        </p:txBody>
      </p:sp>
      <p:sp>
        <p:nvSpPr>
          <p:cNvPr name="Freeform 13" id="13"/>
          <p:cNvSpPr/>
          <p:nvPr/>
        </p:nvSpPr>
        <p:spPr>
          <a:xfrm flipH="false" flipV="false" rot="0">
            <a:off x="5456209" y="7821000"/>
            <a:ext cx="3871516" cy="2874601"/>
          </a:xfrm>
          <a:custGeom>
            <a:avLst/>
            <a:gdLst/>
            <a:ahLst/>
            <a:cxnLst/>
            <a:rect r="r" b="b" t="t" l="l"/>
            <a:pathLst>
              <a:path h="2874601" w="3871516">
                <a:moveTo>
                  <a:pt x="0" y="0"/>
                </a:moveTo>
                <a:lnTo>
                  <a:pt x="3871516" y="0"/>
                </a:lnTo>
                <a:lnTo>
                  <a:pt x="3871516" y="2874600"/>
                </a:lnTo>
                <a:lnTo>
                  <a:pt x="0" y="2874600"/>
                </a:lnTo>
                <a:lnTo>
                  <a:pt x="0" y="0"/>
                </a:lnTo>
                <a:close/>
              </a:path>
            </a:pathLst>
          </a:custGeom>
          <a:blipFill>
            <a:blip r:embed="rId2"/>
            <a:stretch>
              <a:fillRect l="0" t="0" r="0" b="0"/>
            </a:stretch>
          </a:blipFill>
        </p:spPr>
      </p:sp>
      <p:sp>
        <p:nvSpPr>
          <p:cNvPr name="Freeform 14" id="14"/>
          <p:cNvSpPr/>
          <p:nvPr/>
        </p:nvSpPr>
        <p:spPr>
          <a:xfrm flipH="false" flipV="false" rot="0">
            <a:off x="3520451" y="196399"/>
            <a:ext cx="3871516" cy="2874601"/>
          </a:xfrm>
          <a:custGeom>
            <a:avLst/>
            <a:gdLst/>
            <a:ahLst/>
            <a:cxnLst/>
            <a:rect r="r" b="b" t="t" l="l"/>
            <a:pathLst>
              <a:path h="2874601" w="3871516">
                <a:moveTo>
                  <a:pt x="0" y="0"/>
                </a:moveTo>
                <a:lnTo>
                  <a:pt x="3871516" y="0"/>
                </a:lnTo>
                <a:lnTo>
                  <a:pt x="3871516" y="2874601"/>
                </a:lnTo>
                <a:lnTo>
                  <a:pt x="0" y="2874601"/>
                </a:lnTo>
                <a:lnTo>
                  <a:pt x="0" y="0"/>
                </a:lnTo>
                <a:close/>
              </a:path>
            </a:pathLst>
          </a:custGeom>
          <a:blipFill>
            <a:blip r:embed="rId2"/>
            <a:stretch>
              <a:fillRect l="0" t="0" r="0" b="0"/>
            </a:stretch>
          </a:blipFill>
        </p:spPr>
      </p:sp>
      <p:sp>
        <p:nvSpPr>
          <p:cNvPr name="Freeform 15" id="15"/>
          <p:cNvSpPr/>
          <p:nvPr/>
        </p:nvSpPr>
        <p:spPr>
          <a:xfrm flipH="false" flipV="false" rot="0">
            <a:off x="10814302" y="0"/>
            <a:ext cx="3871516" cy="2874601"/>
          </a:xfrm>
          <a:custGeom>
            <a:avLst/>
            <a:gdLst/>
            <a:ahLst/>
            <a:cxnLst/>
            <a:rect r="r" b="b" t="t" l="l"/>
            <a:pathLst>
              <a:path h="2874601" w="3871516">
                <a:moveTo>
                  <a:pt x="0" y="0"/>
                </a:moveTo>
                <a:lnTo>
                  <a:pt x="3871516" y="0"/>
                </a:lnTo>
                <a:lnTo>
                  <a:pt x="3871516" y="2874601"/>
                </a:lnTo>
                <a:lnTo>
                  <a:pt x="0" y="2874601"/>
                </a:lnTo>
                <a:lnTo>
                  <a:pt x="0" y="0"/>
                </a:lnTo>
                <a:close/>
              </a:path>
            </a:pathLst>
          </a:custGeom>
          <a:blipFill>
            <a:blip r:embed="rId2"/>
            <a:stretch>
              <a:fillRect l="0" t="0" r="0" b="0"/>
            </a:stretch>
          </a:blipFill>
        </p:spPr>
      </p:sp>
      <p:sp>
        <p:nvSpPr>
          <p:cNvPr name="Freeform 16" id="16"/>
          <p:cNvSpPr/>
          <p:nvPr/>
        </p:nvSpPr>
        <p:spPr>
          <a:xfrm flipH="false" flipV="false" rot="0">
            <a:off x="9045858" y="7700326"/>
            <a:ext cx="3958157" cy="2938931"/>
          </a:xfrm>
          <a:custGeom>
            <a:avLst/>
            <a:gdLst/>
            <a:ahLst/>
            <a:cxnLst/>
            <a:rect r="r" b="b" t="t" l="l"/>
            <a:pathLst>
              <a:path h="2938931" w="3958157">
                <a:moveTo>
                  <a:pt x="0" y="0"/>
                </a:moveTo>
                <a:lnTo>
                  <a:pt x="3958156" y="0"/>
                </a:lnTo>
                <a:lnTo>
                  <a:pt x="3958156" y="2938931"/>
                </a:lnTo>
                <a:lnTo>
                  <a:pt x="0" y="2938931"/>
                </a:lnTo>
                <a:lnTo>
                  <a:pt x="0" y="0"/>
                </a:lnTo>
                <a:close/>
              </a:path>
            </a:pathLst>
          </a:custGeom>
          <a:blipFill>
            <a:blip r:embed="rId2"/>
            <a:stretch>
              <a:fillRect l="0" t="0" r="0" b="0"/>
            </a:stretch>
          </a:blipFill>
        </p:spPr>
      </p:sp>
      <p:sp>
        <p:nvSpPr>
          <p:cNvPr name="Freeform 17" id="17"/>
          <p:cNvSpPr/>
          <p:nvPr/>
        </p:nvSpPr>
        <p:spPr>
          <a:xfrm flipH="false" flipV="false" rot="0">
            <a:off x="7093978" y="-435885"/>
            <a:ext cx="3871516" cy="2874601"/>
          </a:xfrm>
          <a:custGeom>
            <a:avLst/>
            <a:gdLst/>
            <a:ahLst/>
            <a:cxnLst/>
            <a:rect r="r" b="b" t="t" l="l"/>
            <a:pathLst>
              <a:path h="2874601" w="3871516">
                <a:moveTo>
                  <a:pt x="0" y="0"/>
                </a:moveTo>
                <a:lnTo>
                  <a:pt x="3871516" y="0"/>
                </a:lnTo>
                <a:lnTo>
                  <a:pt x="3871516" y="2874601"/>
                </a:lnTo>
                <a:lnTo>
                  <a:pt x="0" y="2874601"/>
                </a:lnTo>
                <a:lnTo>
                  <a:pt x="0" y="0"/>
                </a:lnTo>
                <a:close/>
              </a:path>
            </a:pathLst>
          </a:custGeom>
          <a:blipFill>
            <a:blip r:embed="rId2"/>
            <a:stretch>
              <a:fillRect l="0" t="0" r="0" b="0"/>
            </a:stretch>
          </a:blipFill>
        </p:spPr>
      </p:sp>
      <p:sp>
        <p:nvSpPr>
          <p:cNvPr name="TextBox 18" id="18"/>
          <p:cNvSpPr txBox="true"/>
          <p:nvPr/>
        </p:nvSpPr>
        <p:spPr>
          <a:xfrm rot="0">
            <a:off x="0" y="5451818"/>
            <a:ext cx="4071114" cy="523875"/>
          </a:xfrm>
          <a:prstGeom prst="rect">
            <a:avLst/>
          </a:prstGeom>
        </p:spPr>
        <p:txBody>
          <a:bodyPr anchor="t" rtlCol="false" tIns="0" lIns="0" bIns="0" rIns="0">
            <a:spAutoFit/>
          </a:bodyPr>
          <a:lstStyle/>
          <a:p>
            <a:pPr algn="ctr">
              <a:lnSpc>
                <a:spcPts val="4078"/>
              </a:lnSpc>
            </a:pPr>
            <a:r>
              <a:rPr lang="en-US" b="true" sz="3398">
                <a:solidFill>
                  <a:srgbClr val="000000"/>
                </a:solidFill>
                <a:latin typeface="Kollektif Bold"/>
                <a:ea typeface="Kollektif Bold"/>
                <a:cs typeface="Kollektif Bold"/>
                <a:sym typeface="Kollektif Bold"/>
              </a:rPr>
              <a:t>4.Mistral Large</a:t>
            </a:r>
          </a:p>
        </p:txBody>
      </p:sp>
      <p:sp>
        <p:nvSpPr>
          <p:cNvPr name="TextBox 19" id="19"/>
          <p:cNvSpPr txBox="true"/>
          <p:nvPr/>
        </p:nvSpPr>
        <p:spPr>
          <a:xfrm rot="0">
            <a:off x="1929516" y="7858932"/>
            <a:ext cx="4071114" cy="1038225"/>
          </a:xfrm>
          <a:prstGeom prst="rect">
            <a:avLst/>
          </a:prstGeom>
        </p:spPr>
        <p:txBody>
          <a:bodyPr anchor="t" rtlCol="false" tIns="0" lIns="0" bIns="0" rIns="0">
            <a:spAutoFit/>
          </a:bodyPr>
          <a:lstStyle/>
          <a:p>
            <a:pPr algn="ctr">
              <a:lnSpc>
                <a:spcPts val="4078"/>
              </a:lnSpc>
            </a:pPr>
            <a:r>
              <a:rPr lang="en-US" b="true" sz="3398">
                <a:solidFill>
                  <a:srgbClr val="000000"/>
                </a:solidFill>
                <a:latin typeface="Kollektif Bold"/>
                <a:ea typeface="Kollektif Bold"/>
                <a:cs typeface="Kollektif Bold"/>
                <a:sym typeface="Kollektif Bold"/>
              </a:rPr>
              <a:t>5.LangChain / LlamaIndex</a:t>
            </a:r>
          </a:p>
        </p:txBody>
      </p:sp>
      <p:sp>
        <p:nvSpPr>
          <p:cNvPr name="TextBox 20" id="20"/>
          <p:cNvSpPr txBox="true"/>
          <p:nvPr/>
        </p:nvSpPr>
        <p:spPr>
          <a:xfrm rot="0">
            <a:off x="5356410" y="8744757"/>
            <a:ext cx="4071114" cy="1552575"/>
          </a:xfrm>
          <a:prstGeom prst="rect">
            <a:avLst/>
          </a:prstGeom>
        </p:spPr>
        <p:txBody>
          <a:bodyPr anchor="t" rtlCol="false" tIns="0" lIns="0" bIns="0" rIns="0">
            <a:spAutoFit/>
          </a:bodyPr>
          <a:lstStyle/>
          <a:p>
            <a:pPr algn="ctr">
              <a:lnSpc>
                <a:spcPts val="4078"/>
              </a:lnSpc>
            </a:pPr>
            <a:r>
              <a:rPr lang="en-US" sz="3398" b="true">
                <a:solidFill>
                  <a:srgbClr val="000000"/>
                </a:solidFill>
                <a:latin typeface="Kollektif Bold"/>
                <a:ea typeface="Kollektif Bold"/>
                <a:cs typeface="Kollektif Bold"/>
                <a:sym typeface="Kollektif Bold"/>
              </a:rPr>
              <a:t>6.OpenAI Function Calling / Tool Use</a:t>
            </a:r>
          </a:p>
          <a:p>
            <a:pPr algn="ctr">
              <a:lnSpc>
                <a:spcPts val="4078"/>
              </a:lnSpc>
            </a:pPr>
          </a:p>
        </p:txBody>
      </p:sp>
      <p:sp>
        <p:nvSpPr>
          <p:cNvPr name="TextBox 21" id="21"/>
          <p:cNvSpPr txBox="true"/>
          <p:nvPr/>
        </p:nvSpPr>
        <p:spPr>
          <a:xfrm rot="0">
            <a:off x="9327725" y="8602895"/>
            <a:ext cx="4071114" cy="1552575"/>
          </a:xfrm>
          <a:prstGeom prst="rect">
            <a:avLst/>
          </a:prstGeom>
        </p:spPr>
        <p:txBody>
          <a:bodyPr anchor="t" rtlCol="false" tIns="0" lIns="0" bIns="0" rIns="0">
            <a:spAutoFit/>
          </a:bodyPr>
          <a:lstStyle/>
          <a:p>
            <a:pPr algn="ctr">
              <a:lnSpc>
                <a:spcPts val="4078"/>
              </a:lnSpc>
            </a:pPr>
            <a:r>
              <a:rPr lang="en-US" b="true" sz="3398">
                <a:solidFill>
                  <a:srgbClr val="000000"/>
                </a:solidFill>
                <a:latin typeface="Kollektif Bold"/>
                <a:ea typeface="Kollektif Bold"/>
                <a:cs typeface="Kollektif Bold"/>
                <a:sym typeface="Kollektif Bold"/>
              </a:rPr>
              <a:t>7. Vector DBs (Pinecone, Weaviate, Chroma)</a:t>
            </a:r>
          </a:p>
        </p:txBody>
      </p:sp>
      <p:sp>
        <p:nvSpPr>
          <p:cNvPr name="TextBox 22" id="22"/>
          <p:cNvSpPr txBox="true"/>
          <p:nvPr/>
        </p:nvSpPr>
        <p:spPr>
          <a:xfrm rot="0">
            <a:off x="12650261" y="7554300"/>
            <a:ext cx="4071114" cy="1038225"/>
          </a:xfrm>
          <a:prstGeom prst="rect">
            <a:avLst/>
          </a:prstGeom>
        </p:spPr>
        <p:txBody>
          <a:bodyPr anchor="t" rtlCol="false" tIns="0" lIns="0" bIns="0" rIns="0">
            <a:spAutoFit/>
          </a:bodyPr>
          <a:lstStyle/>
          <a:p>
            <a:pPr algn="ctr">
              <a:lnSpc>
                <a:spcPts val="4078"/>
              </a:lnSpc>
            </a:pPr>
            <a:r>
              <a:rPr lang="en-US" b="true" sz="3398">
                <a:solidFill>
                  <a:srgbClr val="000000"/>
                </a:solidFill>
                <a:latin typeface="Kollektif Bold"/>
                <a:ea typeface="Kollektif Bold"/>
                <a:cs typeface="Kollektif Bold"/>
                <a:sym typeface="Kollektif Bold"/>
              </a:rPr>
              <a:t>8.Transformers / HuggingFace</a:t>
            </a:r>
          </a:p>
        </p:txBody>
      </p:sp>
      <p:sp>
        <p:nvSpPr>
          <p:cNvPr name="TextBox 23" id="23"/>
          <p:cNvSpPr txBox="true"/>
          <p:nvPr/>
        </p:nvSpPr>
        <p:spPr>
          <a:xfrm rot="0">
            <a:off x="14216886" y="5194643"/>
            <a:ext cx="4071114" cy="523875"/>
          </a:xfrm>
          <a:prstGeom prst="rect">
            <a:avLst/>
          </a:prstGeom>
        </p:spPr>
        <p:txBody>
          <a:bodyPr anchor="t" rtlCol="false" tIns="0" lIns="0" bIns="0" rIns="0">
            <a:spAutoFit/>
          </a:bodyPr>
          <a:lstStyle/>
          <a:p>
            <a:pPr algn="ctr">
              <a:lnSpc>
                <a:spcPts val="4078"/>
              </a:lnSpc>
            </a:pPr>
            <a:r>
              <a:rPr lang="en-US" b="true" sz="3398" i="true">
                <a:solidFill>
                  <a:srgbClr val="000000"/>
                </a:solidFill>
                <a:latin typeface="Kollektif Bold Italics"/>
                <a:ea typeface="Kollektif Bold Italics"/>
                <a:cs typeface="Kollektif Bold Italics"/>
                <a:sym typeface="Kollektif Bold Italics"/>
              </a:rPr>
              <a:t>9.Ibm Cloud Object</a:t>
            </a:r>
          </a:p>
        </p:txBody>
      </p:sp>
      <p:sp>
        <p:nvSpPr>
          <p:cNvPr name="TextBox 24" id="24"/>
          <p:cNvSpPr txBox="true"/>
          <p:nvPr/>
        </p:nvSpPr>
        <p:spPr>
          <a:xfrm rot="0">
            <a:off x="13322416" y="2080400"/>
            <a:ext cx="4071114" cy="2581275"/>
          </a:xfrm>
          <a:prstGeom prst="rect">
            <a:avLst/>
          </a:prstGeom>
        </p:spPr>
        <p:txBody>
          <a:bodyPr anchor="t" rtlCol="false" tIns="0" lIns="0" bIns="0" rIns="0">
            <a:spAutoFit/>
          </a:bodyPr>
          <a:lstStyle/>
          <a:p>
            <a:pPr algn="ctr">
              <a:lnSpc>
                <a:spcPts val="4078"/>
              </a:lnSpc>
            </a:pPr>
            <a:r>
              <a:rPr lang="en-US" b="true" sz="3398">
                <a:solidFill>
                  <a:srgbClr val="000000"/>
                </a:solidFill>
                <a:latin typeface="Kollektif Bold"/>
                <a:ea typeface="Kollektif Bold"/>
                <a:cs typeface="Kollektif Bold"/>
                <a:sym typeface="Kollektif Bold"/>
              </a:rPr>
              <a:t>10.OCR / Image-to-text (e.g., PaddleOCR, Tesseract)me science</a:t>
            </a:r>
          </a:p>
        </p:txBody>
      </p:sp>
      <p:sp>
        <p:nvSpPr>
          <p:cNvPr name="TextBox 25" id="25"/>
          <p:cNvSpPr txBox="true"/>
          <p:nvPr/>
        </p:nvSpPr>
        <p:spPr>
          <a:xfrm rot="0">
            <a:off x="10814302" y="991890"/>
            <a:ext cx="4071114" cy="1038225"/>
          </a:xfrm>
          <a:prstGeom prst="rect">
            <a:avLst/>
          </a:prstGeom>
        </p:spPr>
        <p:txBody>
          <a:bodyPr anchor="t" rtlCol="false" tIns="0" lIns="0" bIns="0" rIns="0">
            <a:spAutoFit/>
          </a:bodyPr>
          <a:lstStyle/>
          <a:p>
            <a:pPr algn="ctr">
              <a:lnSpc>
                <a:spcPts val="4078"/>
              </a:lnSpc>
            </a:pPr>
            <a:r>
              <a:rPr lang="en-US" b="true" sz="3398" i="true">
                <a:solidFill>
                  <a:srgbClr val="000000"/>
                </a:solidFill>
                <a:latin typeface="Kollektif Bold Italics"/>
                <a:ea typeface="Kollektif Bold Italics"/>
                <a:cs typeface="Kollektif Bold Italics"/>
                <a:sym typeface="Kollektif Bold Italics"/>
              </a:rPr>
              <a:t>11.Ibm Cloud Stotage</a:t>
            </a:r>
          </a:p>
        </p:txBody>
      </p:sp>
      <p:sp>
        <p:nvSpPr>
          <p:cNvPr name="TextBox 26" id="26"/>
          <p:cNvSpPr txBox="true"/>
          <p:nvPr/>
        </p:nvSpPr>
        <p:spPr>
          <a:xfrm rot="0">
            <a:off x="7110100" y="734715"/>
            <a:ext cx="4071114" cy="523875"/>
          </a:xfrm>
          <a:prstGeom prst="rect">
            <a:avLst/>
          </a:prstGeom>
        </p:spPr>
        <p:txBody>
          <a:bodyPr anchor="t" rtlCol="false" tIns="0" lIns="0" bIns="0" rIns="0">
            <a:spAutoFit/>
          </a:bodyPr>
          <a:lstStyle/>
          <a:p>
            <a:pPr algn="ctr">
              <a:lnSpc>
                <a:spcPts val="4078"/>
              </a:lnSpc>
            </a:pPr>
            <a:r>
              <a:rPr lang="en-US" b="true" sz="3398">
                <a:solidFill>
                  <a:srgbClr val="000000"/>
                </a:solidFill>
                <a:latin typeface="Kollektif Bold"/>
                <a:ea typeface="Kollektif Bold"/>
                <a:cs typeface="Kollektif Bold"/>
                <a:sym typeface="Kollektif Bold"/>
              </a:rPr>
              <a:t>1.Granite 3.3 (IBM)</a:t>
            </a:r>
          </a:p>
        </p:txBody>
      </p:sp>
      <p:sp>
        <p:nvSpPr>
          <p:cNvPr name="TextBox 27" id="27"/>
          <p:cNvSpPr txBox="true"/>
          <p:nvPr/>
        </p:nvSpPr>
        <p:spPr>
          <a:xfrm rot="0">
            <a:off x="3520451" y="1109825"/>
            <a:ext cx="4071114" cy="1038225"/>
          </a:xfrm>
          <a:prstGeom prst="rect">
            <a:avLst/>
          </a:prstGeom>
        </p:spPr>
        <p:txBody>
          <a:bodyPr anchor="t" rtlCol="false" tIns="0" lIns="0" bIns="0" rIns="0">
            <a:spAutoFit/>
          </a:bodyPr>
          <a:lstStyle/>
          <a:p>
            <a:pPr algn="ctr">
              <a:lnSpc>
                <a:spcPts val="4078"/>
              </a:lnSpc>
            </a:pPr>
            <a:r>
              <a:rPr lang="en-US" b="true" sz="3398">
                <a:solidFill>
                  <a:srgbClr val="000000"/>
                </a:solidFill>
                <a:latin typeface="Kollektif Bold"/>
                <a:ea typeface="Kollektif Bold"/>
                <a:cs typeface="Kollektif Bold"/>
                <a:sym typeface="Kollektif Bold"/>
              </a:rPr>
              <a:t>2.LLaMA 3.3 Instruct (70B)</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871786" y="1157595"/>
            <a:ext cx="16544424" cy="795444"/>
            <a:chOff x="0" y="0"/>
            <a:chExt cx="22059232" cy="1060592"/>
          </a:xfrm>
        </p:grpSpPr>
        <p:sp>
          <p:nvSpPr>
            <p:cNvPr name="Freeform 11" id="11"/>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2" id="12"/>
            <p:cNvSpPr txBox="true"/>
            <p:nvPr/>
          </p:nvSpPr>
          <p:spPr>
            <a:xfrm>
              <a:off x="0" y="-95250"/>
              <a:ext cx="22059232" cy="1155842"/>
            </a:xfrm>
            <a:prstGeom prst="rect">
              <a:avLst/>
            </a:prstGeom>
          </p:spPr>
          <p:txBody>
            <a:bodyPr anchor="b" rtlCol="false" tIns="0" lIns="0" bIns="0" rIns="0"/>
            <a:lstStyle/>
            <a:p>
              <a:pPr algn="l">
                <a:lnSpc>
                  <a:spcPts val="5759"/>
                </a:lnSpc>
              </a:pPr>
              <a:r>
                <a:rPr lang="en-US" sz="4800" b="true">
                  <a:solidFill>
                    <a:srgbClr val="1CADE4"/>
                  </a:solidFill>
                  <a:latin typeface="Arial Bold"/>
                  <a:ea typeface="Arial Bold"/>
                  <a:cs typeface="Arial Bold"/>
                  <a:sym typeface="Arial Bold"/>
                </a:rPr>
                <a:t>Wow factors</a:t>
              </a:r>
            </a:p>
          </p:txBody>
        </p:sp>
      </p:grpSp>
      <p:grpSp>
        <p:nvGrpSpPr>
          <p:cNvPr name="Group 13" id="13"/>
          <p:cNvGrpSpPr/>
          <p:nvPr/>
        </p:nvGrpSpPr>
        <p:grpSpPr>
          <a:xfrm rot="0">
            <a:off x="871786" y="2286414"/>
            <a:ext cx="16544422" cy="7077997"/>
            <a:chOff x="0" y="0"/>
            <a:chExt cx="22059230" cy="9437329"/>
          </a:xfrm>
        </p:grpSpPr>
        <p:sp>
          <p:nvSpPr>
            <p:cNvPr name="Freeform 14" id="14"/>
            <p:cNvSpPr/>
            <p:nvPr/>
          </p:nvSpPr>
          <p:spPr>
            <a:xfrm flipH="false" flipV="false" rot="0">
              <a:off x="0" y="0"/>
              <a:ext cx="22059230" cy="9437329"/>
            </a:xfrm>
            <a:custGeom>
              <a:avLst/>
              <a:gdLst/>
              <a:ahLst/>
              <a:cxnLst/>
              <a:rect r="r" b="b" t="t" l="l"/>
              <a:pathLst>
                <a:path h="9437329" w="22059230">
                  <a:moveTo>
                    <a:pt x="0" y="0"/>
                  </a:moveTo>
                  <a:lnTo>
                    <a:pt x="22059230" y="0"/>
                  </a:lnTo>
                  <a:lnTo>
                    <a:pt x="22059230" y="9437329"/>
                  </a:lnTo>
                  <a:lnTo>
                    <a:pt x="0" y="9437329"/>
                  </a:lnTo>
                  <a:close/>
                </a:path>
              </a:pathLst>
            </a:custGeom>
            <a:solidFill>
              <a:srgbClr val="000000">
                <a:alpha val="0"/>
              </a:srgbClr>
            </a:solidFill>
          </p:spPr>
        </p:sp>
        <p:sp>
          <p:nvSpPr>
            <p:cNvPr name="TextBox 15" id="15"/>
            <p:cNvSpPr txBox="true"/>
            <p:nvPr/>
          </p:nvSpPr>
          <p:spPr>
            <a:xfrm>
              <a:off x="0" y="-19050"/>
              <a:ext cx="22059230" cy="9456379"/>
            </a:xfrm>
            <a:prstGeom prst="rect">
              <a:avLst/>
            </a:prstGeom>
          </p:spPr>
          <p:txBody>
            <a:bodyPr anchor="ctr" rtlCol="false" tIns="0" lIns="0" bIns="0" rIns="0"/>
            <a:lstStyle/>
            <a:p>
              <a:pPr algn="l">
                <a:lnSpc>
                  <a:spcPts val="3437"/>
                </a:lnSpc>
              </a:pPr>
              <a:r>
                <a:rPr lang="en-US" sz="3254">
                  <a:solidFill>
                    <a:srgbClr val="0F0F0F"/>
                  </a:solidFill>
                  <a:latin typeface="Calibri (MS)"/>
                  <a:ea typeface="Calibri (MS)"/>
                  <a:cs typeface="Calibri (MS)"/>
                  <a:sym typeface="Calibri (MS)"/>
                </a:rPr>
                <a:t>🧠 </a:t>
              </a:r>
              <a:r>
                <a:rPr lang="en-US" sz="3254">
                  <a:solidFill>
                    <a:srgbClr val="0F0F0F"/>
                  </a:solidFill>
                  <a:latin typeface="Calibri (MS)"/>
                  <a:ea typeface="Calibri (MS)"/>
                  <a:cs typeface="Calibri (MS)"/>
                  <a:sym typeface="Calibri (MS)"/>
                </a:rPr>
                <a:t>Two-Factor Advantage of Agentic AI Health Symptom Checker</a:t>
              </a:r>
            </a:p>
            <a:p>
              <a:pPr algn="l">
                <a:lnSpc>
                  <a:spcPts val="3437"/>
                </a:lnSpc>
              </a:pPr>
              <a:r>
                <a:rPr lang="en-US" sz="3254">
                  <a:solidFill>
                    <a:srgbClr val="0F0F0F"/>
                  </a:solidFill>
                  <a:latin typeface="Calibri (MS)"/>
                  <a:ea typeface="Calibri (MS)"/>
                  <a:cs typeface="Calibri (MS)"/>
                  <a:sym typeface="Calibri (MS)"/>
                </a:rPr>
                <a:t> 1. Clinical Intelligence Powered by Trusted Models</a:t>
              </a:r>
            </a:p>
            <a:p>
              <a:pPr algn="l" marL="702754" indent="-351377" lvl="1">
                <a:lnSpc>
                  <a:spcPts val="3437"/>
                </a:lnSpc>
                <a:buFont typeface="Arial"/>
                <a:buChar char="•"/>
              </a:pPr>
              <a:r>
                <a:rPr lang="en-US" sz="3254">
                  <a:solidFill>
                    <a:srgbClr val="0F0F0F"/>
                  </a:solidFill>
                  <a:latin typeface="Calibri (MS)"/>
                  <a:ea typeface="Calibri (MS)"/>
                  <a:cs typeface="Calibri (MS)"/>
                  <a:sym typeface="Calibri (MS)"/>
                </a:rPr>
                <a:t>Uses top-tier, instruction-following LLMs (Granite, LLaMA 3, Mistral) with vision &amp; multilingual support.</a:t>
              </a:r>
            </a:p>
            <a:p>
              <a:pPr algn="l" marL="702754" indent="-351377" lvl="1">
                <a:lnSpc>
                  <a:spcPts val="3437"/>
                </a:lnSpc>
                <a:buFont typeface="Arial"/>
                <a:buChar char="•"/>
              </a:pPr>
              <a:r>
                <a:rPr lang="en-US" sz="3254">
                  <a:solidFill>
                    <a:srgbClr val="0F0F0F"/>
                  </a:solidFill>
                  <a:latin typeface="Calibri (MS)"/>
                  <a:ea typeface="Calibri (MS)"/>
                  <a:cs typeface="Calibri (MS)"/>
                  <a:sym typeface="Calibri (MS)"/>
                </a:rPr>
                <a:t>Combines reasoning + retrieval from CDC, WHO, MedlinePlus, Mayo Clinic, and more.</a:t>
              </a:r>
            </a:p>
            <a:p>
              <a:pPr algn="l" marL="702754" indent="-351377" lvl="1">
                <a:lnSpc>
                  <a:spcPts val="3437"/>
                </a:lnSpc>
                <a:buFont typeface="Arial"/>
                <a:buChar char="•"/>
              </a:pPr>
              <a:r>
                <a:rPr lang="en-US" sz="3254">
                  <a:solidFill>
                    <a:srgbClr val="0F0F0F"/>
                  </a:solidFill>
                  <a:latin typeface="Calibri (MS)"/>
                  <a:ea typeface="Calibri (MS)"/>
                  <a:cs typeface="Calibri (MS)"/>
                  <a:sym typeface="Calibri (MS)"/>
                </a:rPr>
                <a:t>Handles symptom analysis, medical report parsing, and multilingual, context-aware health assistance.</a:t>
              </a:r>
            </a:p>
            <a:p>
              <a:pPr algn="l">
                <a:lnSpc>
                  <a:spcPts val="3437"/>
                </a:lnSpc>
              </a:pPr>
            </a:p>
            <a:p>
              <a:pPr algn="l">
                <a:lnSpc>
                  <a:spcPts val="3437"/>
                </a:lnSpc>
              </a:pPr>
              <a:r>
                <a:rPr lang="en-US" sz="3254">
                  <a:solidFill>
                    <a:srgbClr val="0F0F0F"/>
                  </a:solidFill>
                  <a:latin typeface="Calibri (MS)"/>
                  <a:ea typeface="Calibri (MS)"/>
                  <a:cs typeface="Calibri (MS)"/>
                  <a:sym typeface="Calibri (MS)"/>
                </a:rPr>
                <a:t> 2. Human-Centric, Safe, and Ethical by Design</a:t>
              </a:r>
            </a:p>
            <a:p>
              <a:pPr algn="l" marL="702754" indent="-351377" lvl="1">
                <a:lnSpc>
                  <a:spcPts val="3437"/>
                </a:lnSpc>
                <a:buFont typeface="Arial"/>
                <a:buChar char="•"/>
              </a:pPr>
              <a:r>
                <a:rPr lang="en-US" sz="3254">
                  <a:solidFill>
                    <a:srgbClr val="0F0F0F"/>
                  </a:solidFill>
                  <a:latin typeface="Calibri (MS)"/>
                  <a:ea typeface="Calibri (MS)"/>
                  <a:cs typeface="Calibri (MS)"/>
                  <a:sym typeface="Calibri (MS)"/>
                </a:rPr>
                <a:t>Aligns with HIPAA / GDPR for privacy and safety.</a:t>
              </a:r>
            </a:p>
            <a:p>
              <a:pPr algn="l" marL="702754" indent="-351377" lvl="1">
                <a:lnSpc>
                  <a:spcPts val="3437"/>
                </a:lnSpc>
                <a:buFont typeface="Arial"/>
                <a:buChar char="•"/>
              </a:pPr>
              <a:r>
                <a:rPr lang="en-US" sz="3254">
                  <a:solidFill>
                    <a:srgbClr val="0F0F0F"/>
                  </a:solidFill>
                  <a:latin typeface="Calibri (MS)"/>
                  <a:ea typeface="Calibri (MS)"/>
                  <a:cs typeface="Calibri (MS)"/>
                  <a:sym typeface="Calibri (MS)"/>
                </a:rPr>
                <a:t>Only responds to health, fitness, and wellness queries — rejects unrelated content with empathy.</a:t>
              </a:r>
            </a:p>
            <a:p>
              <a:pPr algn="l" marL="702754" indent="-351377" lvl="1">
                <a:lnSpc>
                  <a:spcPts val="3437"/>
                </a:lnSpc>
                <a:buFont typeface="Arial"/>
                <a:buChar char="•"/>
              </a:pPr>
              <a:r>
                <a:rPr lang="en-US" sz="3254">
                  <a:solidFill>
                    <a:srgbClr val="0F0F0F"/>
                  </a:solidFill>
                  <a:latin typeface="Calibri (MS)"/>
                  <a:ea typeface="Calibri (MS)"/>
                  <a:cs typeface="Calibri (MS)"/>
                  <a:sym typeface="Calibri (MS)"/>
                </a:rPr>
                <a:t>Responds with citations, disclaimers, and non-alarming, educational tone.</a:t>
              </a:r>
            </a:p>
            <a:p>
              <a:pPr algn="l" marL="702754" indent="-351377" lvl="1">
                <a:lnSpc>
                  <a:spcPts val="3437"/>
                </a:lnSpc>
                <a:buFont typeface="Arial"/>
                <a:buChar char="•"/>
              </a:pPr>
              <a:r>
                <a:rPr lang="en-US" sz="3254">
                  <a:solidFill>
                    <a:srgbClr val="0F0F0F"/>
                  </a:solidFill>
                  <a:latin typeface="Calibri (MS)"/>
                  <a:ea typeface="Calibri (MS)"/>
                  <a:cs typeface="Calibri (MS)"/>
                  <a:sym typeface="Calibri (MS)"/>
                </a:rPr>
                <a:t>Supports personalized advice for fitness, chronic care, diet plans, and preventive care.</a:t>
              </a:r>
            </a:p>
            <a:p>
              <a:pPr algn="l">
                <a:lnSpc>
                  <a:spcPts val="3437"/>
                </a:lnSpc>
              </a:pPr>
            </a:p>
            <a:p>
              <a:pPr algn="l">
                <a:lnSpc>
                  <a:spcPts val="3437"/>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871788" y="1053234"/>
            <a:ext cx="16544424" cy="795444"/>
            <a:chOff x="0" y="0"/>
            <a:chExt cx="22059232" cy="1060592"/>
          </a:xfrm>
        </p:grpSpPr>
        <p:sp>
          <p:nvSpPr>
            <p:cNvPr name="Freeform 11" id="11"/>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2" id="12"/>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End users</a:t>
              </a:r>
            </a:p>
          </p:txBody>
        </p:sp>
      </p:grpSp>
      <p:grpSp>
        <p:nvGrpSpPr>
          <p:cNvPr name="Group 13" id="13"/>
          <p:cNvGrpSpPr/>
          <p:nvPr/>
        </p:nvGrpSpPr>
        <p:grpSpPr>
          <a:xfrm rot="0">
            <a:off x="871788" y="1953039"/>
            <a:ext cx="4846681" cy="7009986"/>
            <a:chOff x="0" y="0"/>
            <a:chExt cx="6462241" cy="9346648"/>
          </a:xfrm>
        </p:grpSpPr>
        <p:sp>
          <p:nvSpPr>
            <p:cNvPr name="Freeform 14" id="14"/>
            <p:cNvSpPr/>
            <p:nvPr/>
          </p:nvSpPr>
          <p:spPr>
            <a:xfrm flipH="false" flipV="false" rot="0">
              <a:off x="0" y="0"/>
              <a:ext cx="6462241" cy="9346648"/>
            </a:xfrm>
            <a:custGeom>
              <a:avLst/>
              <a:gdLst/>
              <a:ahLst/>
              <a:cxnLst/>
              <a:rect r="r" b="b" t="t" l="l"/>
              <a:pathLst>
                <a:path h="9346648" w="6462241">
                  <a:moveTo>
                    <a:pt x="0" y="0"/>
                  </a:moveTo>
                  <a:lnTo>
                    <a:pt x="6462241" y="0"/>
                  </a:lnTo>
                  <a:lnTo>
                    <a:pt x="6462241" y="9346648"/>
                  </a:lnTo>
                  <a:lnTo>
                    <a:pt x="0" y="9346648"/>
                  </a:lnTo>
                  <a:close/>
                </a:path>
              </a:pathLst>
            </a:custGeom>
            <a:solidFill>
              <a:srgbClr val="000000">
                <a:alpha val="0"/>
              </a:srgbClr>
            </a:solidFill>
          </p:spPr>
        </p:sp>
        <p:sp>
          <p:nvSpPr>
            <p:cNvPr name="TextBox 15" id="15"/>
            <p:cNvSpPr txBox="true"/>
            <p:nvPr/>
          </p:nvSpPr>
          <p:spPr>
            <a:xfrm>
              <a:off x="0" y="-133350"/>
              <a:ext cx="6462241" cy="9479998"/>
            </a:xfrm>
            <a:prstGeom prst="rect">
              <a:avLst/>
            </a:prstGeom>
          </p:spPr>
          <p:txBody>
            <a:bodyPr anchor="ctr" rtlCol="false" tIns="0" lIns="0" bIns="0" rIns="0"/>
            <a:lstStyle/>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Academic Researchers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Research Institutions and Universities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Industry R&amp;D Teams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Educators</a:t>
              </a:r>
            </a:p>
          </p:txBody>
        </p:sp>
      </p:grpSp>
      <p:grpSp>
        <p:nvGrpSpPr>
          <p:cNvPr name="Group 16" id="16"/>
          <p:cNvGrpSpPr/>
          <p:nvPr/>
        </p:nvGrpSpPr>
        <p:grpSpPr>
          <a:xfrm rot="0">
            <a:off x="5718469" y="1791716"/>
            <a:ext cx="10366642" cy="7009986"/>
            <a:chOff x="0" y="0"/>
            <a:chExt cx="13822189" cy="9346648"/>
          </a:xfrm>
        </p:grpSpPr>
        <p:sp>
          <p:nvSpPr>
            <p:cNvPr name="Freeform 17" id="17"/>
            <p:cNvSpPr/>
            <p:nvPr/>
          </p:nvSpPr>
          <p:spPr>
            <a:xfrm flipH="false" flipV="false" rot="0">
              <a:off x="0" y="0"/>
              <a:ext cx="13822190" cy="9346648"/>
            </a:xfrm>
            <a:custGeom>
              <a:avLst/>
              <a:gdLst/>
              <a:ahLst/>
              <a:cxnLst/>
              <a:rect r="r" b="b" t="t" l="l"/>
              <a:pathLst>
                <a:path h="9346648" w="13822190">
                  <a:moveTo>
                    <a:pt x="0" y="0"/>
                  </a:moveTo>
                  <a:lnTo>
                    <a:pt x="13822190" y="0"/>
                  </a:lnTo>
                  <a:lnTo>
                    <a:pt x="13822190" y="9346648"/>
                  </a:lnTo>
                  <a:lnTo>
                    <a:pt x="0" y="9346648"/>
                  </a:lnTo>
                  <a:close/>
                </a:path>
              </a:pathLst>
            </a:custGeom>
            <a:solidFill>
              <a:srgbClr val="000000">
                <a:alpha val="0"/>
              </a:srgbClr>
            </a:solidFill>
          </p:spPr>
        </p:sp>
        <p:sp>
          <p:nvSpPr>
            <p:cNvPr name="TextBox 18" id="18"/>
            <p:cNvSpPr txBox="true"/>
            <p:nvPr/>
          </p:nvSpPr>
          <p:spPr>
            <a:xfrm>
              <a:off x="0" y="-133350"/>
              <a:ext cx="13822189" cy="9479998"/>
            </a:xfrm>
            <a:prstGeom prst="rect">
              <a:avLst/>
            </a:prstGeom>
          </p:spPr>
          <p:txBody>
            <a:bodyPr anchor="ctr" rtlCol="false" tIns="0" lIns="0" bIns="0" rIns="0"/>
            <a:lstStyle/>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a:t>
              </a:r>
              <a:r>
                <a:rPr lang="en-US" sz="4200">
                  <a:solidFill>
                    <a:srgbClr val="404040"/>
                  </a:solidFill>
                  <a:latin typeface="Calibri (MS)"/>
                  <a:ea typeface="Calibri (MS)"/>
                  <a:cs typeface="Calibri (MS)"/>
                  <a:sym typeface="Calibri (MS)"/>
                </a:rPr>
                <a:t> Health &amp; Wellness Organizations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 Governments &amp; Public Health Bodies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 Educational &amp; Research Institutions</a:t>
              </a:r>
            </a:p>
            <a:p>
              <a:pPr algn="l" marL="760095" indent="-380048" lvl="1">
                <a:lnSpc>
                  <a:spcPts val="5544"/>
                </a:lnSpc>
                <a:buFont typeface="Arial"/>
                <a:buChar char="•"/>
              </a:pPr>
              <a:r>
                <a:rPr lang="en-US" sz="4200">
                  <a:solidFill>
                    <a:srgbClr val="404040"/>
                  </a:solidFill>
                  <a:latin typeface="Calibri (MS)"/>
                  <a:ea typeface="Calibri (MS)"/>
                  <a:cs typeface="Calibri (MS)"/>
                  <a:sym typeface="Calibri (MS)"/>
                </a:rPr>
                <a:t>🩺 Healthcare Professionals (Support Tool)</a:t>
              </a:r>
            </a:p>
            <a:p>
              <a:pPr algn="l" marL="760095" indent="-380048" lvl="1">
                <a:lnSpc>
                  <a:spcPts val="5544"/>
                </a:lnSpc>
                <a:buFont typeface="Arial"/>
                <a:buChar char="•"/>
              </a:pPr>
              <a:r>
                <a:rPr lang="en-US" sz="4200">
                  <a:solidFill>
                    <a:srgbClr val="1CADE4"/>
                  </a:solidFill>
                  <a:latin typeface="Calibri (MS)"/>
                  <a:ea typeface="Calibri (MS)"/>
                  <a:cs typeface="Calibri (MS)"/>
                  <a:sym typeface="Calibri (MS)"/>
                </a:rPr>
                <a:t>🏥 </a:t>
              </a:r>
              <a:r>
                <a:rPr lang="en-US" b="true" sz="4200">
                  <a:solidFill>
                    <a:srgbClr val="0F0F0F"/>
                  </a:solidFill>
                  <a:latin typeface="Calibri (MS) Bold"/>
                  <a:ea typeface="Calibri (MS) Bold"/>
                  <a:cs typeface="Calibri (MS) Bold"/>
                  <a:sym typeface="Calibri (MS) Bold"/>
                </a:rPr>
                <a:t>General Public / Consumers</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grpSp>
        <p:nvGrpSpPr>
          <p:cNvPr name="Group 8" id="8"/>
          <p:cNvGrpSpPr>
            <a:grpSpLocks noChangeAspect="true"/>
          </p:cNvGrpSpPr>
          <p:nvPr/>
        </p:nvGrpSpPr>
        <p:grpSpPr>
          <a:xfrm rot="0">
            <a:off x="15727505" y="9656865"/>
            <a:ext cx="1688707" cy="547689"/>
            <a:chOff x="0" y="0"/>
            <a:chExt cx="2251610" cy="730252"/>
          </a:xfrm>
        </p:grpSpPr>
        <p:sp>
          <p:nvSpPr>
            <p:cNvPr name="Freeform 9" id="9" descr="Logo  Description automatically generated"/>
            <p:cNvSpPr/>
            <p:nvPr/>
          </p:nvSpPr>
          <p:spPr>
            <a:xfrm flipH="false" flipV="false" rot="0">
              <a:off x="0" y="0"/>
              <a:ext cx="2251583" cy="730250"/>
            </a:xfrm>
            <a:custGeom>
              <a:avLst/>
              <a:gdLst/>
              <a:ahLst/>
              <a:cxnLst/>
              <a:rect r="r" b="b" t="t" l="l"/>
              <a:pathLst>
                <a:path h="730250" w="2251583">
                  <a:moveTo>
                    <a:pt x="0" y="0"/>
                  </a:moveTo>
                  <a:lnTo>
                    <a:pt x="2251583" y="0"/>
                  </a:lnTo>
                  <a:lnTo>
                    <a:pt x="2251583" y="730250"/>
                  </a:lnTo>
                  <a:lnTo>
                    <a:pt x="0" y="730250"/>
                  </a:lnTo>
                  <a:lnTo>
                    <a:pt x="0" y="0"/>
                  </a:lnTo>
                  <a:close/>
                </a:path>
              </a:pathLst>
            </a:custGeom>
            <a:blipFill>
              <a:blip r:embed="rId2"/>
              <a:stretch>
                <a:fillRect l="0" t="-141" r="-1" b="-141"/>
              </a:stretch>
            </a:blipFill>
          </p:spPr>
        </p:sp>
      </p:grpSp>
      <p:grpSp>
        <p:nvGrpSpPr>
          <p:cNvPr name="Group 10" id="10"/>
          <p:cNvGrpSpPr/>
          <p:nvPr/>
        </p:nvGrpSpPr>
        <p:grpSpPr>
          <a:xfrm rot="0">
            <a:off x="871788" y="1053234"/>
            <a:ext cx="16544424" cy="795444"/>
            <a:chOff x="0" y="0"/>
            <a:chExt cx="22059232" cy="1060592"/>
          </a:xfrm>
        </p:grpSpPr>
        <p:sp>
          <p:nvSpPr>
            <p:cNvPr name="Freeform 11" id="11"/>
            <p:cNvSpPr/>
            <p:nvPr/>
          </p:nvSpPr>
          <p:spPr>
            <a:xfrm flipH="false" flipV="false" rot="0">
              <a:off x="0" y="0"/>
              <a:ext cx="22059232" cy="1060592"/>
            </a:xfrm>
            <a:custGeom>
              <a:avLst/>
              <a:gdLst/>
              <a:ahLst/>
              <a:cxnLst/>
              <a:rect r="r" b="b" t="t" l="l"/>
              <a:pathLst>
                <a:path h="1060592" w="22059232">
                  <a:moveTo>
                    <a:pt x="0" y="0"/>
                  </a:moveTo>
                  <a:lnTo>
                    <a:pt x="22059232" y="0"/>
                  </a:lnTo>
                  <a:lnTo>
                    <a:pt x="22059232" y="1060592"/>
                  </a:lnTo>
                  <a:lnTo>
                    <a:pt x="0" y="1060592"/>
                  </a:lnTo>
                  <a:close/>
                </a:path>
              </a:pathLst>
            </a:custGeom>
            <a:solidFill>
              <a:srgbClr val="000000">
                <a:alpha val="0"/>
              </a:srgbClr>
            </a:solidFill>
          </p:spPr>
        </p:sp>
        <p:sp>
          <p:nvSpPr>
            <p:cNvPr name="TextBox 12" id="12"/>
            <p:cNvSpPr txBox="true"/>
            <p:nvPr/>
          </p:nvSpPr>
          <p:spPr>
            <a:xfrm>
              <a:off x="0" y="-85725"/>
              <a:ext cx="22059232" cy="1146317"/>
            </a:xfrm>
            <a:prstGeom prst="rect">
              <a:avLst/>
            </a:prstGeom>
          </p:spPr>
          <p:txBody>
            <a:bodyPr anchor="b" rtlCol="false" tIns="0" lIns="0" bIns="0" rIns="0"/>
            <a:lstStyle/>
            <a:p>
              <a:pPr algn="l">
                <a:lnSpc>
                  <a:spcPts val="5040"/>
                </a:lnSpc>
              </a:pPr>
              <a:r>
                <a:rPr lang="en-US" sz="4200">
                  <a:solidFill>
                    <a:srgbClr val="1CADE4"/>
                  </a:solidFill>
                  <a:latin typeface="ITC Franklin Gothic LT"/>
                  <a:ea typeface="ITC Franklin Gothic LT"/>
                  <a:cs typeface="ITC Franklin Gothic LT"/>
                  <a:sym typeface="ITC Franklin Gothic LT"/>
                </a:rPr>
                <a:t>Results</a:t>
              </a:r>
            </a:p>
          </p:txBody>
        </p:sp>
      </p:grpSp>
      <p:sp>
        <p:nvSpPr>
          <p:cNvPr name="Freeform 13" id="13"/>
          <p:cNvSpPr/>
          <p:nvPr/>
        </p:nvSpPr>
        <p:spPr>
          <a:xfrm flipH="false" flipV="false" rot="0">
            <a:off x="1716050" y="1028700"/>
            <a:ext cx="14277492" cy="10521243"/>
          </a:xfrm>
          <a:custGeom>
            <a:avLst/>
            <a:gdLst/>
            <a:ahLst/>
            <a:cxnLst/>
            <a:rect r="r" b="b" t="t" l="l"/>
            <a:pathLst>
              <a:path h="10521243" w="14277492">
                <a:moveTo>
                  <a:pt x="0" y="0"/>
                </a:moveTo>
                <a:lnTo>
                  <a:pt x="14277492" y="0"/>
                </a:lnTo>
                <a:lnTo>
                  <a:pt x="14277492" y="10521243"/>
                </a:lnTo>
                <a:lnTo>
                  <a:pt x="0" y="10521243"/>
                </a:lnTo>
                <a:lnTo>
                  <a:pt x="0" y="0"/>
                </a:lnTo>
                <a:close/>
              </a:path>
            </a:pathLst>
          </a:custGeom>
          <a:blipFill>
            <a:blip r:embed="rId3"/>
            <a:stretch>
              <a:fillRect l="0" t="-379" r="0" b="-379"/>
            </a:stretch>
          </a:blipFill>
        </p:spPr>
      </p:sp>
      <p:sp>
        <p:nvSpPr>
          <p:cNvPr name="Freeform 14" id="14"/>
          <p:cNvSpPr/>
          <p:nvPr/>
        </p:nvSpPr>
        <p:spPr>
          <a:xfrm flipH="false" flipV="false" rot="0">
            <a:off x="1033512" y="2277014"/>
            <a:ext cx="16213446" cy="6951515"/>
          </a:xfrm>
          <a:custGeom>
            <a:avLst/>
            <a:gdLst/>
            <a:ahLst/>
            <a:cxnLst/>
            <a:rect r="r" b="b" t="t" l="l"/>
            <a:pathLst>
              <a:path h="6951515" w="16213446">
                <a:moveTo>
                  <a:pt x="0" y="0"/>
                </a:moveTo>
                <a:lnTo>
                  <a:pt x="16213446" y="0"/>
                </a:lnTo>
                <a:lnTo>
                  <a:pt x="16213446" y="6951515"/>
                </a:lnTo>
                <a:lnTo>
                  <a:pt x="0" y="6951515"/>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DAGvIM3lG1I</dc:identifier>
  <dcterms:modified xsi:type="dcterms:W3CDTF">2011-08-01T06:04:30Z</dcterms:modified>
  <cp:revision>1</cp:revision>
  <dc:title>Project template for AI Agent case study (2) (1).pptx</dc:title>
</cp:coreProperties>
</file>

<file path=docProps/thumbnail.jpeg>
</file>